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258" r:id="rId32"/>
    <p:sldMasterId id="2147484270" r:id="rId33"/>
  </p:sldMasterIdLst>
  <p:notesMasterIdLst>
    <p:notesMasterId r:id="rId40"/>
  </p:notesMasterIdLst>
  <p:handoutMasterIdLst>
    <p:handoutMasterId r:id="rId41"/>
  </p:handoutMasterIdLst>
  <p:sldIdLst>
    <p:sldId id="2147375112" r:id="rId34"/>
    <p:sldId id="2147375117" r:id="rId35"/>
    <p:sldId id="2147375111" r:id="rId36"/>
    <p:sldId id="2147375114" r:id="rId37"/>
    <p:sldId id="2147375115" r:id="rId38"/>
    <p:sldId id="2147375116" r:id="rId39"/>
  </p:sldIdLst>
  <p:sldSz cx="12192000" cy="6858000"/>
  <p:notesSz cx="6797675" cy="9926638"/>
  <p:embeddedFontLst>
    <p:embeddedFont>
      <p:font typeface="Ericsson Hilda" panose="00000500000000000000" pitchFamily="2" charset="0"/>
      <p:regular r:id="rId42"/>
      <p:bold r:id="rId43"/>
    </p:embeddedFont>
    <p:embeddedFont>
      <p:font typeface="Ericsson Hilda Light" panose="00000400000000000000" pitchFamily="2" charset="0"/>
      <p:regular r:id="rId44"/>
    </p:embeddedFont>
    <p:embeddedFont>
      <p:font typeface="Ericsson Technical Icons" panose="00000500000000000000" pitchFamily="2" charset="0"/>
      <p:regular r:id="rId45"/>
      <p:bold r:id="rId46"/>
      <p:italic r:id="rId47"/>
      <p:boldItalic r:id="rId48"/>
    </p:embeddedFont>
  </p:embeddedFontLst>
  <p:defaultTextStyle>
    <a:defPPr>
      <a:defRPr lang="en-US"/>
    </a:defPPr>
    <a:lvl1pPr marL="1800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 kern="1000" spc="-30">
        <a:solidFill>
          <a:schemeClr val="tx1"/>
        </a:solidFill>
        <a:latin typeface="+mn-lt"/>
        <a:ea typeface="+mn-ea"/>
        <a:cs typeface="+mn-cs"/>
      </a:defRPr>
    </a:lvl1pPr>
    <a:lvl2pPr marL="36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 kern="1000" spc="-30">
        <a:solidFill>
          <a:schemeClr val="tx1"/>
        </a:solidFill>
        <a:latin typeface="+mn-lt"/>
      </a:defRPr>
    </a:lvl2pPr>
    <a:lvl3pPr marL="54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 kern="1000" spc="-30">
        <a:solidFill>
          <a:schemeClr val="tx1"/>
        </a:solidFill>
        <a:latin typeface="+mn-lt"/>
      </a:defRPr>
    </a:lvl3pPr>
    <a:lvl4pPr marL="72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 kern="1000" spc="-30">
        <a:solidFill>
          <a:schemeClr val="tx1"/>
        </a:solidFill>
        <a:latin typeface="+mn-lt"/>
      </a:defRPr>
    </a:lvl4pPr>
    <a:lvl5pPr marL="90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 kern="1000" spc="-30">
        <a:solidFill>
          <a:schemeClr val="tx1"/>
        </a:solidFill>
        <a:latin typeface="+mn-lt"/>
      </a:defRPr>
    </a:lvl5pPr>
    <a:lvl6pPr marL="90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>
        <a:solidFill>
          <a:schemeClr val="tx1"/>
        </a:solidFill>
        <a:latin typeface="+mn-lt"/>
      </a:defRPr>
    </a:lvl6pPr>
    <a:lvl7pPr marL="90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>
        <a:solidFill>
          <a:schemeClr val="tx1"/>
        </a:solidFill>
        <a:latin typeface="+mn-lt"/>
      </a:defRPr>
    </a:lvl7pPr>
    <a:lvl8pPr marL="90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>
        <a:solidFill>
          <a:schemeClr val="tx1"/>
        </a:solidFill>
        <a:latin typeface="+mn-lt"/>
      </a:defRPr>
    </a:lvl8pPr>
    <a:lvl9pPr marL="903600" indent="-180000" algn="l" rtl="0" eaLnBrk="1" fontAlgn="base" hangingPunct="1">
      <a:spcBef>
        <a:spcPts val="300"/>
      </a:spcBef>
      <a:spcAft>
        <a:spcPct val="0"/>
      </a:spcAft>
      <a:buClrTx/>
      <a:buFont typeface="Ericsson Hilda" panose="00000500000000000000" pitchFamily="2" charset="0"/>
      <a:buChar char="●"/>
      <a:defRPr sz="2000">
        <a:solidFill>
          <a:schemeClr val="tx1"/>
        </a:solidFill>
        <a:latin typeface="+mn-lt"/>
      </a:defRPr>
    </a:lvl9pPr>
  </p:defaultTextStyle>
  <p:extLst>
    <p:ext uri="{521415D9-36F7-43E2-AB2F-B90AF26B5E84}">
      <p14:sectionLst xmlns:p14="http://schemas.microsoft.com/office/powerpoint/2010/main">
        <p14:section name="Default Section" id="{ABE9ECBD-1903-415F-BE23-6976BE7A2BE3}">
          <p14:sldIdLst>
            <p14:sldId id="2147375112"/>
            <p14:sldId id="2147375117"/>
            <p14:sldId id="2147375111"/>
            <p14:sldId id="2147375114"/>
            <p14:sldId id="2147375115"/>
            <p14:sldId id="21473751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Nogelius" initials="AN" lastIdx="1" clrIdx="0">
    <p:extLst>
      <p:ext uri="{19B8F6BF-5375-455C-9EA6-DF929625EA0E}">
        <p15:presenceInfo xmlns:p15="http://schemas.microsoft.com/office/powerpoint/2012/main" userId="S::anneli.nogelius@ericsson.com::13f54b4b-3aa7-4909-aca1-9ec15d2d4d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395" autoAdjust="0"/>
  </p:normalViewPr>
  <p:slideViewPr>
    <p:cSldViewPr snapToGrid="0" snapToObjects="1" showGuides="1">
      <p:cViewPr varScale="1">
        <p:scale>
          <a:sx n="67" d="100"/>
          <a:sy n="67" d="100"/>
        </p:scale>
        <p:origin x="8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1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Master" Target="slideMasters/slideMaster2.xml"/><Relationship Id="rId38" Type="http://schemas.openxmlformats.org/officeDocument/2006/relationships/slide" Target="slides/slide5.xml"/><Relationship Id="rId46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Master" Target="slideMasters/slideMaster1.xml"/><Relationship Id="rId37" Type="http://schemas.openxmlformats.org/officeDocument/2006/relationships/slide" Target="slides/slide4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" Target="slides/slide3.xml"/><Relationship Id="rId49" Type="http://schemas.openxmlformats.org/officeDocument/2006/relationships/commentAuthors" Target="commentAuthor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font" Target="fonts/font3.fntdata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slide" Target="slides/slide2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8" Type="http://schemas.openxmlformats.org/officeDocument/2006/relationships/customXml" Target="../customXml/item8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Test document 2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1551-192072 Uen, Rev PA1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949BC75-2359-4F98-918A-7033C92AD48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7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Customer or user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Who is the intended customer? (internal, external, both)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Is there a specific segment / industry / use case that is especially important?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What value does it offer the customer? What function is provided / what does the user or customer get help with?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Should the name primarily focus on what it does for the customer, or the end-user? (if applicable)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How does the customer or user interact with it? Website, portal, HW / SW in own environment, SW </a:t>
            </a:r>
            <a:r>
              <a:rPr lang="en-GB" baseline="0" dirty="0" err="1"/>
              <a:t>aaS</a:t>
            </a:r>
            <a:r>
              <a:rPr lang="en-GB" baseline="0" dirty="0"/>
              <a:t>,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949BC75-2359-4F98-918A-7033C92AD48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How it fits into our offering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aseline="0" dirty="0"/>
              <a:t>Location in our portfolio (</a:t>
            </a:r>
            <a:r>
              <a:rPr lang="en-US" sz="1200" dirty="0"/>
              <a:t>Parent offering, Business area, Parallel offerings)</a:t>
            </a:r>
            <a:endParaRPr lang="en-GB" baseline="0" dirty="0"/>
          </a:p>
          <a:p>
            <a:pPr marL="171450" indent="-171450">
              <a:buFontTx/>
              <a:buChar char="-"/>
            </a:pPr>
            <a:r>
              <a:rPr lang="en-GB" baseline="0" dirty="0"/>
              <a:t>What other names are associated with it? For example similar offerings or products. Name context: what names / concepts are in the name's environment, for example above, next to, below / inside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Do you know of</a:t>
            </a:r>
            <a:r>
              <a:rPr kumimoji="0" lang="en-GB" sz="1200" b="0" i="0" u="none" strike="noStrike" kern="1000" cap="none" spc="-30" normalizeH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 any similar names inside or </a:t>
            </a:r>
            <a:r>
              <a:rPr lang="en-GB" sz="1200" dirty="0">
                <a:solidFill>
                  <a:srgbClr val="181818"/>
                </a:solidFill>
                <a:latin typeface="Ericsson Hilda"/>
              </a:rPr>
              <a:t>outside Ericsson? (not necessarily associated to</a:t>
            </a:r>
            <a:r>
              <a:rPr lang="en-GB" sz="1200" baseline="0" dirty="0">
                <a:solidFill>
                  <a:srgbClr val="181818"/>
                </a:solidFill>
                <a:latin typeface="Ericsson Hilda"/>
              </a:rPr>
              <a:t> it)</a:t>
            </a:r>
            <a:endParaRPr kumimoji="0" lang="en-GB" sz="12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949BC75-2359-4F98-918A-7033C92AD4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28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949BC75-2359-4F98-918A-7033C92AD48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7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3.png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microsoft.com/office/2007/relationships/hdphoto" Target="../media/hdphoto2.wdp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57EFA6A-26BC-43AB-A3CE-6956A0330C6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91990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57EFA6A-26BC-43AB-A3CE-6956A0330C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65B1A2F-5924-47FE-80DA-99B9FCE32573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 anchor="b"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Ericsson Hilda Light" panose="00000400000000000000" pitchFamily="50" charset="0"/>
              </a:defRPr>
            </a:lvl1pPr>
          </a:lstStyle>
          <a:p>
            <a:r>
              <a:rPr lang="en-US"/>
              <a:t>Presentation title,</a:t>
            </a:r>
            <a:br>
              <a:rPr lang="en-US"/>
            </a:br>
            <a:r>
              <a:rPr lang="en-US"/>
              <a:t>Ericsson Hilda Light 60pt,</a:t>
            </a:r>
            <a:br>
              <a:rPr lang="en-US"/>
            </a:br>
            <a:r>
              <a:rPr lang="en-US"/>
              <a:t>Ericsson Black,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1249589"/>
          </a:xfrm>
          <a:prstGeom prst="rect">
            <a:avLst/>
          </a:prstGeom>
        </p:spPr>
        <p:txBody>
          <a:bodyPr l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</a:lstStyle>
          <a:p>
            <a:r>
              <a:rPr lang="en-US"/>
              <a:t>Presentation description/subtitle</a:t>
            </a:r>
            <a:br>
              <a:rPr lang="en-US"/>
            </a:br>
            <a:r>
              <a:rPr lang="en-US"/>
              <a:t>Ericsson Hilda 20pt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6671733" y="6237286"/>
            <a:ext cx="3479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600" dirty="0"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</a:lstStyle>
          <a:p>
            <a:r>
              <a:rPr lang="en-US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253133" y="6237287"/>
            <a:ext cx="145632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r">
              <a:buNone/>
              <a:defRPr lang="en-US" sz="1600" dirty="0"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</a:lstStyle>
          <a:p>
            <a:pPr lvl="0"/>
            <a:r>
              <a:rPr lang="en-US"/>
              <a:t>YYYY-MM-DD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7BE5E08-5EB6-4E17-8FB8-40199F9803E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2514" y="476250"/>
            <a:ext cx="190061" cy="256032"/>
          </a:xfrm>
          <a:prstGeom prst="rect">
            <a:avLst/>
          </a:prstGeom>
          <a:ln>
            <a:noFill/>
          </a:ln>
        </p:spPr>
      </p:pic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2368A70D-747D-424D-AB09-8AF9F3525E4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6237286"/>
            <a:ext cx="4445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l">
              <a:buNone/>
              <a:defRPr lang="en-US" sz="1600" dirty="0"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</a:lstStyle>
          <a:p>
            <a:r>
              <a:rPr lang="en-US"/>
              <a:t>Confidentiality / Disclaimer</a:t>
            </a:r>
          </a:p>
        </p:txBody>
      </p:sp>
    </p:spTree>
    <p:extLst>
      <p:ext uri="{BB962C8B-B14F-4D97-AF65-F5344CB8AC3E}">
        <p14:creationId xmlns:p14="http://schemas.microsoft.com/office/powerpoint/2010/main" val="31519685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10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C87B7DD-83C6-409F-96FA-5864761AC5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35296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C87B7DD-83C6-409F-96FA-5864761AC5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14BAE6F-72EF-4EFC-9748-FF23A50211C8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1AC90A-E5DC-4F17-9A19-0764F46A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A8E910C-B2DB-4577-8D6E-DFC9B435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6185-9091-45C5-81CA-55BB879D99AE}" type="datetime5">
              <a:rPr lang="en-US" smtClean="0"/>
              <a:t>25-Oct-21</a:t>
            </a:fld>
            <a:endParaRPr lang="sv-S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9A43821-F7F8-4082-AFBE-18CB7FFA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Ericsson Confidential |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47327EF-350D-4B74-80D3-EBDD32F7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7C21687B-EA8E-4F63-B584-6F9C1E3129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71378" y="6394925"/>
            <a:ext cx="8341200" cy="3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821" tIns="0" rIns="0" bIns="0" numCol="1" anchor="b" anchorCtr="0" compatLnSpc="1">
            <a:prstTxWarp prst="textNoShape">
              <a:avLst/>
            </a:prstTxWarp>
          </a:bodyPr>
          <a:lstStyle>
            <a:lvl1pPr marL="0" indent="0" algn="r">
              <a:buNone/>
              <a:defRPr lang="en-US" sz="800" kern="1200" smtClean="0"/>
            </a:lvl1pPr>
            <a:lvl2pPr marL="355600" indent="0" algn="r">
              <a:buFontTx/>
              <a:buNone/>
              <a:defRPr lang="en-US" sz="800" kern="1200" smtClean="0"/>
            </a:lvl2pPr>
            <a:lvl3pPr algn="r">
              <a:defRPr lang="en-US" sz="800" kern="1200" smtClean="0"/>
            </a:lvl3pPr>
            <a:lvl4pPr algn="r">
              <a:defRPr lang="en-US" sz="800" smtClean="0"/>
            </a:lvl4pPr>
            <a:lvl5pPr algn="r">
              <a:defRPr lang="sv-SE" sz="800"/>
            </a:lvl5pPr>
          </a:lstStyle>
          <a:p>
            <a:pPr marL="180000" lvl="0" indent="-180000" algn="r" defTabSz="914400" latinLnBrk="0">
              <a:spcBef>
                <a:spcPts val="0"/>
              </a:spcBef>
              <a:buClr>
                <a:srgbClr val="00A9D4"/>
              </a:buClr>
            </a:pPr>
            <a:r>
              <a:rPr lang="en-US"/>
              <a:t>Click to edit Master text styles</a:t>
            </a:r>
          </a:p>
          <a:p>
            <a:pPr marL="180000" lvl="1" indent="-180000" algn="r" defTabSz="914400" latinLnBrk="0">
              <a:spcBef>
                <a:spcPts val="0"/>
              </a:spcBef>
              <a:buClr>
                <a:srgbClr val="00A9D4"/>
              </a:buClr>
            </a:pPr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57630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D1288D-6C72-4971-B895-27E90722A10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latin typeface="+mj-lt"/>
              </a:defRPr>
            </a:lvl1pPr>
          </a:lstStyle>
          <a:p>
            <a:r>
              <a:rPr lang="en-US" dirty="0"/>
              <a:t>Title page,   Ericsson Hilda Light 80pt, max 3-lines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</a:t>
            </a:r>
            <a:r>
              <a:rPr lang="en-US"/>
              <a:t>/subtitle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2C1EE1F-EF94-4EBA-A010-8BC3D2F38C39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D76AC379-37ED-447F-84CF-99B2FA694549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527948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.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CCEC097-FFF5-42B5-861E-569EAABCFE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3048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6000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page,   Ericsson Hilda Light 80pt, max 3-lines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</a:t>
            </a:r>
            <a:r>
              <a:rPr lang="en-US"/>
              <a:t>/subtitle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  <p:sp>
        <p:nvSpPr>
          <p:cNvPr id="1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9DFBA61-B916-44BD-A1D9-F41D32B7BCB6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FirstDividerHider">
            <a:extLst>
              <a:ext uri="{FF2B5EF4-FFF2-40B4-BE49-F238E27FC236}">
                <a16:creationId xmlns:a16="http://schemas.microsoft.com/office/drawing/2014/main" id="{27FCDB26-E6AD-44EC-BD53-56F02C5E322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1923944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84C4A2-9E83-4451-8F6C-F4FA7B70C70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8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</a:t>
            </a:r>
            <a:r>
              <a:rPr lang="en-US"/>
              <a:t>page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80pt, max 3-lines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Speaker,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Black, Ericsson Hilda 20pt</a:t>
            </a:r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3AD885ED-EA58-419A-BC0B-F06CF965942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3" name="FirstDividerHider">
            <a:extLst>
              <a:ext uri="{FF2B5EF4-FFF2-40B4-BE49-F238E27FC236}">
                <a16:creationId xmlns:a16="http://schemas.microsoft.com/office/drawing/2014/main" id="{417661C0-2F80-41FC-8827-508BB33F923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201173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 w.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2554F4-437E-411D-B2B2-6A58D58580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3048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49"/>
            <a:ext cx="8353426" cy="34560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8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</a:t>
            </a:r>
            <a:r>
              <a:rPr lang="en-US"/>
              <a:t>page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80pt, max 3-lines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Speaker,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66A1512-27D5-4CA8-94C5-10E56C30705D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30276571-778A-43C8-820D-4E055433343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11862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White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F4D3A834-11EE-4BDF-A704-0BF0873EFBA3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B0BFCB65-C4A0-4777-AB6F-CDDDEBA7BAE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5530930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White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51D0608-0A57-43BF-AD18-8DFD8B5D249B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1090122-906E-44AF-A054-14B12CB245F6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4631622"/>
      </p:ext>
    </p:extLst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White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9A384A6-2ED7-4C73-9166-564C827C9CC4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82C84FC9-A121-42A0-B02B-2C2E8358C2B7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3458506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White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8BB9017-2EBC-4916-882A-FAB5684DE9CF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F6A807-1479-4A4A-8685-DB8E37BEB19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3485175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C87B7DD-83C6-409F-96FA-5864761AC5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57235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C87B7DD-83C6-409F-96FA-5864761AC5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14BAE6F-72EF-4EFC-9748-FF23A50211C8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1AC90A-E5DC-4F17-9A19-0764F46A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A8E910C-B2DB-4577-8D6E-DFC9B435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6185-9091-45C5-81CA-55BB879D99AE}" type="datetime5">
              <a:rPr lang="en-US" smtClean="0"/>
              <a:t>25-Oct-21</a:t>
            </a:fld>
            <a:endParaRPr lang="sv-S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9A43821-F7F8-4082-AFBE-18CB7FFA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Ericsson Confidential |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47327EF-350D-4B74-80D3-EBDD32F7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413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White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15DEFEB-D8FB-411D-89D1-C457BD4FE531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3E2F9C47-A316-4B0F-8C2E-D42B253351E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8140043"/>
      </p:ext>
    </p:extLst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White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08DADFB-44CC-4810-9193-0C9F586CE666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B20F1184-2943-4F17-9C57-995EA2003751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945050"/>
      </p:ext>
    </p:extLst>
  </p:cSld>
  <p:clrMapOvr>
    <a:masterClrMapping/>
  </p:clrMapOvr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Black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  <p:sp>
        <p:nvSpPr>
          <p:cNvPr id="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AB1CD1C-AD0D-4C0E-8012-BDF9F1E4C38B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280FD398-9480-44AE-B01C-23BDC7D4B6B7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7924803"/>
      </p:ext>
    </p:extLst>
  </p:cSld>
  <p:clrMapOvr>
    <a:masterClrMapping/>
  </p:clrMapOvr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</a:t>
            </a:r>
            <a:r>
              <a:rPr lang="en-US"/>
              <a:t>, </a:t>
            </a:r>
            <a:br>
              <a:rPr lang="en-US"/>
            </a:br>
            <a:r>
              <a:rPr lang="en-US"/>
              <a:t>Ericsson </a:t>
            </a:r>
            <a:r>
              <a:rPr lang="en-US" dirty="0"/>
              <a:t>Hilda Light 60pt, Ericsson Black</a:t>
            </a:r>
            <a:r>
              <a:rPr lang="en-US"/>
              <a:t>, </a:t>
            </a:r>
            <a:br>
              <a:rPr lang="en-US"/>
            </a:br>
            <a:r>
              <a:rPr lang="en-US"/>
              <a:t>max </a:t>
            </a:r>
            <a:r>
              <a:rPr lang="en-US" dirty="0"/>
              <a:t>4-lines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6D5DBE1-F5A0-4F54-BCB1-8A4278408056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4" name="FirstDividerHider">
            <a:extLst>
              <a:ext uri="{FF2B5EF4-FFF2-40B4-BE49-F238E27FC236}">
                <a16:creationId xmlns:a16="http://schemas.microsoft.com/office/drawing/2014/main" id="{EBCE69E9-15BF-463F-B5D4-3C1F6E9F6B5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4835770"/>
      </p:ext>
    </p:extLst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69F42FFA-3DFB-4DB2-A942-F02200203C8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3" name="FirstDividerHider">
            <a:extLst>
              <a:ext uri="{FF2B5EF4-FFF2-40B4-BE49-F238E27FC236}">
                <a16:creationId xmlns:a16="http://schemas.microsoft.com/office/drawing/2014/main" id="{1B42E3D4-F1BA-4FA4-8629-042A5D955B2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7155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800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6BFCB29-C939-4442-981C-DE6A97866D13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CDFB9A14-FAD3-478A-957D-C7B532F6669C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6612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D4262351-4A54-4EAA-990E-D909E1CAD758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26AD250A-4DBC-40DE-AFFC-E7624FE87538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47349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128B6DA1-0170-4C5B-ABCB-83F1E4B0ECBB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1DDC2944-9064-423F-8989-C84E9A8FA79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46203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F93BC53-EE81-4467-94F1-401BB6631310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28FE6F9E-68CB-4EDC-92EF-E3371EEA23D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128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FF6A931-A898-408C-932E-47C14DDBC0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59264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FF6A931-A898-408C-932E-47C14DDBC0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8A704E47-1A71-4997-B55B-E0E91DB0059E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3C49B2-6D12-4F88-9218-C66DDED3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5D712-5898-451F-82AE-001E55E2B71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B49C62E-A536-4147-900D-DBAC9E0F8A09}" type="datetime5">
              <a:rPr lang="en-US" smtClean="0"/>
              <a:t>25-Oct-21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3C2A5B-5D53-4AFB-9814-FC674B1F09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Ericsson Confidential |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4DF04E-0DE6-4579-AAE6-C7C61D8DF8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D8239A4-AB89-4A4C-BE54-F82C7AE45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844675"/>
            <a:ext cx="11233151" cy="4332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103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64BC3BB-EB1F-4C03-845A-197D7CB3D7FF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10F60CD3-0F2D-42D6-B39D-C861213831E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2646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E432ACF-022C-4E4D-A91E-50BCA41421CC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5B4E638F-9BC6-4741-A3D8-E259C93F0F0D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91201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A859F72-32B2-47EB-8CB5-BCF639CDADF5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4EDD5C80-CD72-4597-8F70-395B8174120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75990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2AD0284-E6BA-49D8-AB3F-D94DBB1D54F0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43083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2AD0284-E6BA-49D8-AB3F-D94DBB1D54F0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5174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Use this layout for presentations using short and crisp headings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DB8BC610-C1B0-4C6A-B5C2-80DA487CE5DE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F5902C4D-6221-4E36-A2F9-055DD294206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59805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F2C589A-70A9-4C1E-92FD-76B1E60A1A29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35C405-D694-4150-B4C4-0B84A1A5CA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24206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Eri.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372D240-75C4-4747-BB0C-CDA1A95650A3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DDD81FA4-E9EC-4B93-8FAA-8C7EE9DC027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00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D51E95B-B5A6-40B6-97CB-5F0FE563EB1D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FF233E17-CA98-40A3-BA47-478F1A44B299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969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137CA89-AFF7-46A6-A978-5D6CF4C2A39A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7D53C9C0-925C-4E10-98AB-FC8F3B8CF044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3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10ACA97-4ED5-4F20-9D65-2327DE6476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31533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10ACA97-4ED5-4F20-9D65-2327DE6476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20BB62F3-B838-4286-BD57-8E1E6683804A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6144E3-12A3-44AA-973E-59ECFD1D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DF76A-EDDC-420F-A5E9-931901C3CC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8D84960-2AA0-49C8-8402-CACBD84314BA}" type="datetime5">
              <a:rPr lang="en-US" smtClean="0"/>
              <a:t>25-Oct-21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5E39EEA-E363-45C9-9D40-84FF25F3B0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Ericsson Confidential |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21032A-725E-4333-BD51-563555824D8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8B959E13-D623-4C82-AF5D-D19949C8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44675"/>
            <a:ext cx="8353426" cy="4332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379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3797230-5A6C-4718-8C90-CB9F2709B38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F6894424-A363-4771-BFDF-A3CD35CCD7D5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11835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0E7BBCA-E768-4FD9-82EA-328297783367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A72F0A55-0A74-4EC8-A6C3-6ADA907353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22425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5126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E1D7684-BC36-44BA-9074-E0D05038847F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1954EF9A-E11E-4334-BC30-2E9405F508E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15047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2305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227D3F0D-C903-4314-9038-82A30CA70290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0B9F5F07-6E63-456E-AAB2-A105F6BE39D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00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421DB2A-3017-4E73-8332-6B8D884A5493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A3A86C7D-7D12-4BF6-8892-EF043F36E2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84441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6240464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E5A81C5-0588-4509-B7B9-9497297F88ED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54A68D25-E1D7-496F-BC83-0E0E9B8A021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37083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4331958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86267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7649" y="184416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2C8570FA-FAA3-4EFA-A4F1-01C285AE39DE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CABEA97C-68C1-4FF0-BE0B-B792D9655202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00942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815D3F0-43E8-418F-A5E4-30F31668DC0E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EDCD44CA-6216-40D7-A43C-C84DC0870CD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25195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55C34B4-681E-4FDA-A9BB-6BC31D94C8D6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D7A387F2-835E-495C-A46F-E0BAED03A9A5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55830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107CDD62-B47C-43AB-8BA0-F875DF45681E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18C6E5A5-2F53-43D5-8F46-313E672024E6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9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4316E4E-A648-43CC-986C-6EFF5FDB2E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00093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4316E4E-A648-43CC-986C-6EFF5FDB2E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1159292E-7912-42FC-86E6-F176F46B074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C7B6BE3-6821-4C87-80E0-3E9A1EE4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72CD7-8466-4B7D-8759-5E5E238C7C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CEBF660-4CAB-4B1A-A324-C854B58BD655}" type="datetime5">
              <a:rPr lang="en-US" smtClean="0"/>
              <a:t>25-Oct-21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D715E6-6887-46C4-9859-B1573880FE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Ericsson Confidential |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4B441B-42B0-454A-A9DE-8556156FDB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860C9D80-64A0-432A-97DA-CF57BD8B4B0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9425" y="1844675"/>
            <a:ext cx="5472114" cy="4332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  <a:lvl2pPr marL="36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2pPr>
            <a:lvl3pPr marL="54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3pPr>
            <a:lvl4pPr marL="72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4pPr>
            <a:lvl5pPr marL="90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5pPr>
          </a:lstStyle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First level</a:t>
            </a:r>
          </a:p>
          <a:p>
            <a:pPr marL="360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Second level</a:t>
            </a:r>
          </a:p>
          <a:p>
            <a:pPr marL="540000" marR="0" lvl="2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Third level</a:t>
            </a:r>
          </a:p>
          <a:p>
            <a:pPr marL="720000" marR="0" lvl="3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Fourth level</a:t>
            </a:r>
          </a:p>
          <a:p>
            <a:pPr marL="900000" marR="0" lvl="4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100" b="0" i="0" u="none" strike="noStrike" kern="1200" cap="none" spc="-3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7269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2963A4D-3277-42A5-8919-305DE5AD9247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E1242BA1-7F88-4EA2-ACA1-05CEF1F3A57D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1205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65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2694" y="1847723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6242694" y="4151955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1655" y="4152597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49048C1-340D-44C4-857B-1B201EC9A7E7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5B2537ED-0985-4CA8-A865-C2C6DFCB18E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89308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560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3216" y="1844674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81561" y="415113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3152" y="415124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359835" y="1844674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3361288" y="4151861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22324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9122324" y="4151861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89CBEB5-348B-49F3-8F8B-FDEE08950E37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6" name="FirstDividerHider">
            <a:extLst>
              <a:ext uri="{FF2B5EF4-FFF2-40B4-BE49-F238E27FC236}">
                <a16:creationId xmlns:a16="http://schemas.microsoft.com/office/drawing/2014/main" id="{440C0979-D90E-4CC1-9A55-E0FC60A30731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2248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Use this space for relevant Ericsson URLs or hashtags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702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Use this space for relevant Ericsson URLs or hashtags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52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  <a:endParaRPr lang="en-US" dirty="0"/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" panose="00000500000000000000" pitchFamily="2" charset="0"/>
              </a:rPr>
              <a:t>●</a:t>
            </a: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" panose="00000500000000000000" pitchFamily="2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Ericsson Hilda" panose="00000500000000000000" pitchFamily="2" charset="0"/>
              </a:rPr>
              <a:t>●</a:t>
            </a:r>
            <a:endParaRPr lang="en-US" sz="14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b="1" dirty="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306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D25A962-D763-42D6-AED4-E8E7D05BC18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30275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D25A962-D763-42D6-AED4-E8E7D05BC1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8B4381F-8F1F-41C9-B41A-78B236C98A9E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4989DD-68A0-42A0-808F-DF89DB2A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AC88E-CF47-4FAA-8311-3A75E8D7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9CA8-E4BA-4933-924A-60D28F8B9D2D}" type="datetime5">
              <a:rPr lang="en-US" smtClean="0"/>
              <a:t>25-Oct-21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FE9FC-7213-4967-A7A4-62F8DB6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Ericsson Confidential |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92235-5B43-4C31-A824-DFBA89CC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6B602CE6-3FAE-4430-84F8-6E1F545355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9425" y="1844675"/>
            <a:ext cx="5472114" cy="4332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  <a:lvl2pPr marL="36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2pPr>
            <a:lvl3pPr marL="54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3pPr>
            <a:lvl4pPr marL="72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4pPr>
            <a:lvl5pPr marL="90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5pPr>
          </a:lstStyle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First level</a:t>
            </a:r>
          </a:p>
          <a:p>
            <a:pPr marL="360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Second level</a:t>
            </a:r>
          </a:p>
          <a:p>
            <a:pPr marL="540000" marR="0" lvl="2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Third level</a:t>
            </a:r>
          </a:p>
          <a:p>
            <a:pPr marL="720000" marR="0" lvl="3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Fourth level</a:t>
            </a:r>
          </a:p>
          <a:p>
            <a:pPr marL="900000" marR="0" lvl="4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100" b="0" i="0" u="none" strike="noStrike" kern="1200" cap="none" spc="-3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Fifth level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E5BA6E0-C275-4A77-9CE4-71B60CA2AA0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463" y="1844675"/>
            <a:ext cx="5472114" cy="4332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  <a:lvl2pPr marL="36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2pPr>
            <a:lvl3pPr marL="54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3pPr>
            <a:lvl4pPr marL="72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4pPr>
            <a:lvl5pPr marL="900000" marR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 kumimoji="0" lang="en-US" sz="1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5pPr>
          </a:lstStyle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First level</a:t>
            </a:r>
          </a:p>
          <a:p>
            <a:pPr marL="360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Second level</a:t>
            </a:r>
          </a:p>
          <a:p>
            <a:pPr marL="540000" marR="0" lvl="2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Third level</a:t>
            </a:r>
          </a:p>
          <a:p>
            <a:pPr marL="720000" marR="0" lvl="3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Fourth level</a:t>
            </a:r>
          </a:p>
          <a:p>
            <a:pPr marL="900000" marR="0" lvl="4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E0E0">
                  <a:lumMod val="10000"/>
                </a:srgbClr>
              </a:buClr>
              <a:buSzTx/>
              <a:buFont typeface="Ericsson Hilda" panose="00000500000000000000" pitchFamily="2" charset="0"/>
              <a:buChar char="-"/>
              <a:tabLst/>
              <a:defRPr/>
            </a:pPr>
            <a:r>
              <a:rPr kumimoji="0" lang="en-US" sz="1100" b="0" i="0" u="none" strike="noStrike" kern="1200" cap="none" spc="-3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ricsson Hilda" panose="00000500000000000000" pitchFamily="50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08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D062079-82F1-4771-A224-AA6431CFCD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72626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D062079-82F1-4771-A224-AA6431CFCD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B8BC6BC5-C276-4EEB-85B0-0BE5F33FB6B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id="{10DEA382-3777-4D1B-A88B-88F6F05CB21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22391" y="476250"/>
            <a:ext cx="190184" cy="25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lang="en-US" sz="6000" b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Ericsson Hilda Light" panose="00000400000000000000" pitchFamily="50" charset="0"/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Ericsson Hilda" panose="00000500000000000000" pitchFamily="50" charset="0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183EB8-F873-46C9-942B-5D7CA9CDA4C2}"/>
              </a:ext>
            </a:extLst>
          </p:cNvPr>
          <p:cNvSpPr/>
          <p:nvPr userDrawn="1"/>
        </p:nvSpPr>
        <p:spPr bwMode="auto">
          <a:xfrm>
            <a:off x="0" y="-609600"/>
            <a:ext cx="12192000" cy="584200"/>
          </a:xfrm>
          <a:prstGeom prst="rect">
            <a:avLst/>
          </a:prstGeom>
          <a:noFill/>
          <a:ln>
            <a:noFill/>
          </a:ln>
        </p:spPr>
        <p:txBody>
          <a:bodyPr wrap="square" lIns="108000" tIns="36000" rIns="108000" bIns="36000" rtlCol="0" anchor="b"/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  <a:sym typeface="Ericsson Hilda" panose="00000500000000000000" pitchFamily="50" charset="0"/>
              </a:rPr>
              <a:t>Use Design/Format background/Solid fill to change color</a:t>
            </a:r>
          </a:p>
        </p:txBody>
      </p:sp>
    </p:spTree>
    <p:extLst>
      <p:ext uri="{BB962C8B-B14F-4D97-AF65-F5344CB8AC3E}">
        <p14:creationId xmlns:p14="http://schemas.microsoft.com/office/powerpoint/2010/main" val="1245363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colum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FF6A931-A898-408C-932E-47C14DDBC0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14841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FF6A931-A898-408C-932E-47C14DDBC0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A50B2D2-8108-4D8A-89D5-200DB3A66FF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id="{ACEB1A9A-6E8B-4AEE-916B-1160C372BE5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9270" y="481203"/>
            <a:ext cx="190184" cy="25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89208A-5049-40AF-ACBF-F572A7A0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621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F9F042C-1AEA-4464-B3AC-068D614C43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8761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F9F042C-1AEA-4464-B3AC-068D614C4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99071CE-F2DE-431D-A304-302D376E094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3309" y="2866608"/>
            <a:ext cx="865383" cy="114556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81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image" Target="../media/image6.sv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253B192-A1AC-4327-9F9E-0FE9BDFAD0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1220213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253B192-A1AC-4327-9F9E-0FE9BDFAD0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E498C10-B43A-4393-8BF7-09E5BB04CD01}"/>
              </a:ext>
            </a:extLst>
          </p:cNvPr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>
              <a:solidFill>
                <a:schemeClr val="bg1"/>
              </a:solidFill>
              <a:latin typeface="Ericsson Hilda Light" panose="00000400000000000000" pitchFamily="50" charset="0"/>
              <a:ea typeface="+mj-ea"/>
              <a:cs typeface="+mj-cs"/>
              <a:sym typeface="Ericsson Hilda Light" panose="00000400000000000000" pitchFamily="50" charset="0"/>
            </a:endParaRP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11233152" cy="82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25200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Slide title, Ericsson Hilda Light 32pt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51B066-0765-4F7D-BC7B-5421BFA666C6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2514" y="476250"/>
            <a:ext cx="190061" cy="256032"/>
          </a:xfrm>
          <a:prstGeom prst="rect">
            <a:avLst/>
          </a:prstGeom>
          <a:ln>
            <a:noFill/>
          </a:ln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F5F09DD-D02A-49EF-9C87-5D76B4D077D4}"/>
              </a:ext>
            </a:extLst>
          </p:cNvPr>
          <p:cNvGrpSpPr/>
          <p:nvPr userDrawn="1"/>
        </p:nvGrpSpPr>
        <p:grpSpPr>
          <a:xfrm>
            <a:off x="479424" y="-501650"/>
            <a:ext cx="11233152" cy="482600"/>
            <a:chOff x="431800" y="1857829"/>
            <a:chExt cx="11328400" cy="442685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0E67164-4723-446E-8DEC-6F2EAE9A6B0D}"/>
                </a:ext>
              </a:extLst>
            </p:cNvPr>
            <p:cNvSpPr/>
            <p:nvPr/>
          </p:nvSpPr>
          <p:spPr bwMode="auto">
            <a:xfrm>
              <a:off x="431800" y="1857829"/>
              <a:ext cx="1468809" cy="852101"/>
            </a:xfrm>
            <a:prstGeom prst="rect">
              <a:avLst/>
            </a:prstGeom>
            <a:solidFill>
              <a:srgbClr val="0069B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9DFE35C-95E0-4727-9603-69A01F31F5BA}"/>
                </a:ext>
              </a:extLst>
            </p:cNvPr>
            <p:cNvSpPr/>
            <p:nvPr/>
          </p:nvSpPr>
          <p:spPr bwMode="auto">
            <a:xfrm>
              <a:off x="431800" y="2751518"/>
              <a:ext cx="1468809" cy="852101"/>
            </a:xfrm>
            <a:prstGeom prst="rect">
              <a:avLst/>
            </a:prstGeom>
            <a:solidFill>
              <a:srgbClr val="0082F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5BEA483-C771-47BF-95E8-E42F46C84257}"/>
                </a:ext>
              </a:extLst>
            </p:cNvPr>
            <p:cNvSpPr/>
            <p:nvPr/>
          </p:nvSpPr>
          <p:spPr bwMode="auto">
            <a:xfrm>
              <a:off x="431800" y="3645206"/>
              <a:ext cx="1468809" cy="852101"/>
            </a:xfrm>
            <a:prstGeom prst="rect">
              <a:avLst/>
            </a:prstGeom>
            <a:solidFill>
              <a:srgbClr val="339CF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A14481C-5762-4A29-95D9-B2FF33E41CCB}"/>
                </a:ext>
              </a:extLst>
            </p:cNvPr>
            <p:cNvSpPr/>
            <p:nvPr/>
          </p:nvSpPr>
          <p:spPr bwMode="auto">
            <a:xfrm>
              <a:off x="431800" y="4538895"/>
              <a:ext cx="1468809" cy="852101"/>
            </a:xfrm>
            <a:prstGeom prst="rect">
              <a:avLst/>
            </a:prstGeom>
            <a:solidFill>
              <a:srgbClr val="66B5F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C272747-8004-4420-A1AD-82F63C30BE20}"/>
                </a:ext>
              </a:extLst>
            </p:cNvPr>
            <p:cNvSpPr/>
            <p:nvPr/>
          </p:nvSpPr>
          <p:spPr bwMode="auto">
            <a:xfrm>
              <a:off x="431800" y="5432584"/>
              <a:ext cx="1468809" cy="852101"/>
            </a:xfrm>
            <a:prstGeom prst="rect">
              <a:avLst/>
            </a:prstGeom>
            <a:solidFill>
              <a:srgbClr val="B2D9F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059221B-DE7C-49AF-9CAF-28255BCE256F}"/>
                </a:ext>
              </a:extLst>
            </p:cNvPr>
            <p:cNvSpPr/>
            <p:nvPr/>
          </p:nvSpPr>
          <p:spPr bwMode="auto">
            <a:xfrm>
              <a:off x="2075065" y="1857829"/>
              <a:ext cx="1468809" cy="852101"/>
            </a:xfrm>
            <a:prstGeom prst="rect">
              <a:avLst/>
            </a:prstGeom>
            <a:solidFill>
              <a:srgbClr val="CC2929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8E64FED-63AE-43BD-B05B-64D618CE10DE}"/>
                </a:ext>
              </a:extLst>
            </p:cNvPr>
            <p:cNvSpPr/>
            <p:nvPr/>
          </p:nvSpPr>
          <p:spPr bwMode="auto">
            <a:xfrm>
              <a:off x="2075065" y="2751518"/>
              <a:ext cx="1468809" cy="852101"/>
            </a:xfrm>
            <a:prstGeom prst="rect">
              <a:avLst/>
            </a:prstGeom>
            <a:solidFill>
              <a:srgbClr val="FF333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EAD1293-9805-46E1-BEE7-6E49D908371D}"/>
                </a:ext>
              </a:extLst>
            </p:cNvPr>
            <p:cNvSpPr/>
            <p:nvPr/>
          </p:nvSpPr>
          <p:spPr bwMode="auto">
            <a:xfrm>
              <a:off x="2075065" y="3645206"/>
              <a:ext cx="1468809" cy="852101"/>
            </a:xfrm>
            <a:prstGeom prst="rect">
              <a:avLst/>
            </a:prstGeom>
            <a:solidFill>
              <a:srgbClr val="FF5C5C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0E742D-4D53-457F-841A-A26F08AA65A5}"/>
                </a:ext>
              </a:extLst>
            </p:cNvPr>
            <p:cNvSpPr/>
            <p:nvPr/>
          </p:nvSpPr>
          <p:spPr bwMode="auto">
            <a:xfrm>
              <a:off x="2075065" y="4538895"/>
              <a:ext cx="1468809" cy="852101"/>
            </a:xfrm>
            <a:prstGeom prst="rect">
              <a:avLst/>
            </a:prstGeom>
            <a:solidFill>
              <a:srgbClr val="FF858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844F578-86F1-431E-AD98-8D9792F04FA7}"/>
                </a:ext>
              </a:extLst>
            </p:cNvPr>
            <p:cNvSpPr/>
            <p:nvPr/>
          </p:nvSpPr>
          <p:spPr bwMode="auto">
            <a:xfrm>
              <a:off x="2075065" y="5432584"/>
              <a:ext cx="1468809" cy="852101"/>
            </a:xfrm>
            <a:prstGeom prst="rect">
              <a:avLst/>
            </a:prstGeom>
            <a:solidFill>
              <a:srgbClr val="FFC2C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D851AA9-0AE4-4432-8C86-98F2E0F60650}"/>
                </a:ext>
              </a:extLst>
            </p:cNvPr>
            <p:cNvSpPr/>
            <p:nvPr/>
          </p:nvSpPr>
          <p:spPr bwMode="auto">
            <a:xfrm>
              <a:off x="3718330" y="1857829"/>
              <a:ext cx="1468809" cy="852101"/>
            </a:xfrm>
            <a:prstGeom prst="rect">
              <a:avLst/>
            </a:prstGeom>
            <a:solidFill>
              <a:srgbClr val="CC7008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A58A26D-A736-44AF-976A-62097A6DF8D3}"/>
                </a:ext>
              </a:extLst>
            </p:cNvPr>
            <p:cNvSpPr/>
            <p:nvPr/>
          </p:nvSpPr>
          <p:spPr bwMode="auto">
            <a:xfrm>
              <a:off x="3718330" y="2751518"/>
              <a:ext cx="1468809" cy="852101"/>
            </a:xfrm>
            <a:prstGeom prst="rect">
              <a:avLst/>
            </a:prstGeom>
            <a:solidFill>
              <a:srgbClr val="FF8C0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22F3988-36B6-4761-BD99-251A7CE55690}"/>
                </a:ext>
              </a:extLst>
            </p:cNvPr>
            <p:cNvSpPr/>
            <p:nvPr/>
          </p:nvSpPr>
          <p:spPr bwMode="auto">
            <a:xfrm>
              <a:off x="3718330" y="3645206"/>
              <a:ext cx="1468809" cy="852101"/>
            </a:xfrm>
            <a:prstGeom prst="rect">
              <a:avLst/>
            </a:prstGeom>
            <a:solidFill>
              <a:srgbClr val="FDA35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5FF7417-43ED-4177-B050-BC95C0DCE531}"/>
                </a:ext>
              </a:extLst>
            </p:cNvPr>
            <p:cNvSpPr/>
            <p:nvPr/>
          </p:nvSpPr>
          <p:spPr bwMode="auto">
            <a:xfrm>
              <a:off x="3718330" y="4538895"/>
              <a:ext cx="1468809" cy="852101"/>
            </a:xfrm>
            <a:prstGeom prst="rect">
              <a:avLst/>
            </a:prstGeom>
            <a:solidFill>
              <a:srgbClr val="FEBA7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BA7981A-1A9C-4CDE-A425-93D0D6B54B7F}"/>
                </a:ext>
              </a:extLst>
            </p:cNvPr>
            <p:cNvSpPr/>
            <p:nvPr/>
          </p:nvSpPr>
          <p:spPr bwMode="auto">
            <a:xfrm>
              <a:off x="3718330" y="5432584"/>
              <a:ext cx="1468809" cy="852101"/>
            </a:xfrm>
            <a:prstGeom prst="rect">
              <a:avLst/>
            </a:prstGeom>
            <a:solidFill>
              <a:srgbClr val="FFDBB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BA8A06D-3A2C-4F27-BC27-F2947994885E}"/>
                </a:ext>
              </a:extLst>
            </p:cNvPr>
            <p:cNvSpPr/>
            <p:nvPr/>
          </p:nvSpPr>
          <p:spPr bwMode="auto">
            <a:xfrm>
              <a:off x="5361596" y="1857829"/>
              <a:ext cx="1468809" cy="852101"/>
            </a:xfrm>
            <a:prstGeom prst="rect">
              <a:avLst/>
            </a:prstGeom>
            <a:solidFill>
              <a:srgbClr val="C7A82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9B7E2F9-4E5B-4DCA-9677-C24EF167FD8F}"/>
                </a:ext>
              </a:extLst>
            </p:cNvPr>
            <p:cNvSpPr/>
            <p:nvPr/>
          </p:nvSpPr>
          <p:spPr bwMode="auto">
            <a:xfrm>
              <a:off x="5361596" y="2751518"/>
              <a:ext cx="1468809" cy="852101"/>
            </a:xfrm>
            <a:prstGeom prst="rect">
              <a:avLst/>
            </a:prstGeom>
            <a:solidFill>
              <a:srgbClr val="FAD22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7136E17-2153-4780-A2D5-8FB21374F129}"/>
                </a:ext>
              </a:extLst>
            </p:cNvPr>
            <p:cNvSpPr/>
            <p:nvPr/>
          </p:nvSpPr>
          <p:spPr bwMode="auto">
            <a:xfrm>
              <a:off x="5361596" y="3645206"/>
              <a:ext cx="1468809" cy="852101"/>
            </a:xfrm>
            <a:prstGeom prst="rect">
              <a:avLst/>
            </a:prstGeom>
            <a:solidFill>
              <a:srgbClr val="FADB57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61FAB7C-B2B7-4826-BDAC-97CB547EFDE0}"/>
                </a:ext>
              </a:extLst>
            </p:cNvPr>
            <p:cNvSpPr/>
            <p:nvPr/>
          </p:nvSpPr>
          <p:spPr bwMode="auto">
            <a:xfrm>
              <a:off x="5361596" y="4538895"/>
              <a:ext cx="1468809" cy="852101"/>
            </a:xfrm>
            <a:prstGeom prst="rect">
              <a:avLst/>
            </a:prstGeom>
            <a:solidFill>
              <a:srgbClr val="FCE38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77117E-B494-4BD3-A821-EB9C41E68B4C}"/>
                </a:ext>
              </a:extLst>
            </p:cNvPr>
            <p:cNvSpPr/>
            <p:nvPr/>
          </p:nvSpPr>
          <p:spPr bwMode="auto">
            <a:xfrm>
              <a:off x="5361596" y="5432584"/>
              <a:ext cx="1468809" cy="852101"/>
            </a:xfrm>
            <a:prstGeom prst="rect">
              <a:avLst/>
            </a:prstGeom>
            <a:solidFill>
              <a:srgbClr val="FCF2B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A641B90-DC41-4A9F-B800-63B1D6B7ACA6}"/>
                </a:ext>
              </a:extLst>
            </p:cNvPr>
            <p:cNvSpPr/>
            <p:nvPr/>
          </p:nvSpPr>
          <p:spPr bwMode="auto">
            <a:xfrm>
              <a:off x="7004861" y="1857829"/>
              <a:ext cx="1468809" cy="852101"/>
            </a:xfrm>
            <a:prstGeom prst="rect">
              <a:avLst/>
            </a:prstGeom>
            <a:solidFill>
              <a:srgbClr val="0D9C5C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A1CD2D4-75BB-44AB-A44C-E28699C9E2DD}"/>
                </a:ext>
              </a:extLst>
            </p:cNvPr>
            <p:cNvSpPr/>
            <p:nvPr/>
          </p:nvSpPr>
          <p:spPr bwMode="auto">
            <a:xfrm>
              <a:off x="7004861" y="2751518"/>
              <a:ext cx="1468809" cy="852101"/>
            </a:xfrm>
            <a:prstGeom prst="rect">
              <a:avLst/>
            </a:prstGeom>
            <a:solidFill>
              <a:srgbClr val="0FC27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45B6595-6237-42F2-A264-53E3CEC31E92}"/>
                </a:ext>
              </a:extLst>
            </p:cNvPr>
            <p:cNvSpPr/>
            <p:nvPr/>
          </p:nvSpPr>
          <p:spPr bwMode="auto">
            <a:xfrm>
              <a:off x="7004861" y="3645206"/>
              <a:ext cx="1468809" cy="852101"/>
            </a:xfrm>
            <a:prstGeom prst="rect">
              <a:avLst/>
            </a:prstGeom>
            <a:solidFill>
              <a:srgbClr val="40CF8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B837D80-3A91-4BBA-A82A-9804688382EC}"/>
                </a:ext>
              </a:extLst>
            </p:cNvPr>
            <p:cNvSpPr/>
            <p:nvPr/>
          </p:nvSpPr>
          <p:spPr bwMode="auto">
            <a:xfrm>
              <a:off x="7004861" y="4538895"/>
              <a:ext cx="1468809" cy="852101"/>
            </a:xfrm>
            <a:prstGeom prst="rect">
              <a:avLst/>
            </a:prstGeom>
            <a:solidFill>
              <a:srgbClr val="70DBAB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EF3F8F5-488D-4D44-AD3D-126699A39C30}"/>
                </a:ext>
              </a:extLst>
            </p:cNvPr>
            <p:cNvSpPr/>
            <p:nvPr/>
          </p:nvSpPr>
          <p:spPr bwMode="auto">
            <a:xfrm>
              <a:off x="7004861" y="5432584"/>
              <a:ext cx="1468809" cy="852101"/>
            </a:xfrm>
            <a:prstGeom prst="rect">
              <a:avLst/>
            </a:prstGeom>
            <a:solidFill>
              <a:srgbClr val="B8EDD6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1A59AD5-3E73-4E93-979B-EC77E59B08C8}"/>
                </a:ext>
              </a:extLst>
            </p:cNvPr>
            <p:cNvSpPr/>
            <p:nvPr/>
          </p:nvSpPr>
          <p:spPr bwMode="auto">
            <a:xfrm>
              <a:off x="8648126" y="1857829"/>
              <a:ext cx="1468809" cy="852101"/>
            </a:xfrm>
            <a:prstGeom prst="rect">
              <a:avLst/>
            </a:prstGeom>
            <a:solidFill>
              <a:srgbClr val="8C61A8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6336FCD-8DA8-4353-BC4C-A416371BC3C6}"/>
                </a:ext>
              </a:extLst>
            </p:cNvPr>
            <p:cNvSpPr/>
            <p:nvPr/>
          </p:nvSpPr>
          <p:spPr bwMode="auto">
            <a:xfrm>
              <a:off x="8648126" y="2751518"/>
              <a:ext cx="1468809" cy="852101"/>
            </a:xfrm>
            <a:prstGeom prst="rect">
              <a:avLst/>
            </a:prstGeom>
            <a:solidFill>
              <a:srgbClr val="AF78D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5DA47BF-F927-41AA-99E7-763E9C8A04C5}"/>
                </a:ext>
              </a:extLst>
            </p:cNvPr>
            <p:cNvSpPr/>
            <p:nvPr/>
          </p:nvSpPr>
          <p:spPr bwMode="auto">
            <a:xfrm>
              <a:off x="8648126" y="3645206"/>
              <a:ext cx="1468809" cy="852101"/>
            </a:xfrm>
            <a:prstGeom prst="rect">
              <a:avLst/>
            </a:prstGeom>
            <a:solidFill>
              <a:srgbClr val="BF94DB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3C4FCCC-4600-4815-BC42-E2EBB7508040}"/>
                </a:ext>
              </a:extLst>
            </p:cNvPr>
            <p:cNvSpPr/>
            <p:nvPr/>
          </p:nvSpPr>
          <p:spPr bwMode="auto">
            <a:xfrm>
              <a:off x="8648126" y="4538895"/>
              <a:ext cx="1468809" cy="852101"/>
            </a:xfrm>
            <a:prstGeom prst="rect">
              <a:avLst/>
            </a:prstGeom>
            <a:solidFill>
              <a:srgbClr val="CFADE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2F98427-DE34-4048-97DD-A5F1374A9A37}"/>
                </a:ext>
              </a:extLst>
            </p:cNvPr>
            <p:cNvSpPr/>
            <p:nvPr/>
          </p:nvSpPr>
          <p:spPr bwMode="auto">
            <a:xfrm>
              <a:off x="8648126" y="5432584"/>
              <a:ext cx="1468809" cy="852101"/>
            </a:xfrm>
            <a:prstGeom prst="rect">
              <a:avLst/>
            </a:prstGeom>
            <a:solidFill>
              <a:srgbClr val="E8D6F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134769BF-AB31-4B13-80D5-E78E6DCEE5C7}"/>
                </a:ext>
              </a:extLst>
            </p:cNvPr>
            <p:cNvSpPr/>
            <p:nvPr/>
          </p:nvSpPr>
          <p:spPr bwMode="auto">
            <a:xfrm>
              <a:off x="10291391" y="1857830"/>
              <a:ext cx="1468809" cy="606097"/>
            </a:xfrm>
            <a:prstGeom prst="rect">
              <a:avLst/>
            </a:prstGeom>
            <a:solidFill>
              <a:srgbClr val="181818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1EEF264-B2FA-43CA-8B39-61F5F8CD7E76}"/>
                </a:ext>
              </a:extLst>
            </p:cNvPr>
            <p:cNvSpPr/>
            <p:nvPr/>
          </p:nvSpPr>
          <p:spPr bwMode="auto">
            <a:xfrm>
              <a:off x="10291391" y="2494623"/>
              <a:ext cx="1468809" cy="606097"/>
            </a:xfrm>
            <a:prstGeom prst="rect">
              <a:avLst/>
            </a:prstGeom>
            <a:solidFill>
              <a:srgbClr val="24242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7C57488-3A89-4EE9-AAE4-B43B1842A8F7}"/>
                </a:ext>
              </a:extLst>
            </p:cNvPr>
            <p:cNvSpPr/>
            <p:nvPr/>
          </p:nvSpPr>
          <p:spPr bwMode="auto">
            <a:xfrm>
              <a:off x="10291391" y="3131415"/>
              <a:ext cx="1468809" cy="606097"/>
            </a:xfrm>
            <a:prstGeom prst="rect">
              <a:avLst/>
            </a:prstGeom>
            <a:solidFill>
              <a:srgbClr val="75757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97782C4-441C-4726-B3DD-26A8DE521DB4}"/>
                </a:ext>
              </a:extLst>
            </p:cNvPr>
            <p:cNvSpPr/>
            <p:nvPr/>
          </p:nvSpPr>
          <p:spPr bwMode="auto">
            <a:xfrm>
              <a:off x="10291391" y="3768208"/>
              <a:ext cx="1468809" cy="606097"/>
            </a:xfrm>
            <a:prstGeom prst="rect">
              <a:avLst/>
            </a:prstGeom>
            <a:solidFill>
              <a:srgbClr val="A1A1A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5EB0BC2-CCA1-4607-9618-68F41DD8B608}"/>
                </a:ext>
              </a:extLst>
            </p:cNvPr>
            <p:cNvSpPr/>
            <p:nvPr/>
          </p:nvSpPr>
          <p:spPr bwMode="auto">
            <a:xfrm>
              <a:off x="10291391" y="4405001"/>
              <a:ext cx="1468809" cy="606097"/>
            </a:xfrm>
            <a:prstGeom prst="rect">
              <a:avLst/>
            </a:prstGeom>
            <a:solidFill>
              <a:srgbClr val="E0E0E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87228B3-3B7A-4478-8F09-C421E97CBE5F}"/>
                </a:ext>
              </a:extLst>
            </p:cNvPr>
            <p:cNvSpPr/>
            <p:nvPr/>
          </p:nvSpPr>
          <p:spPr bwMode="auto">
            <a:xfrm>
              <a:off x="10291391" y="5041794"/>
              <a:ext cx="1468809" cy="606097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79DB37C5-1EEC-4606-9ACA-60C88CBD7B6F}"/>
                </a:ext>
              </a:extLst>
            </p:cNvPr>
            <p:cNvSpPr/>
            <p:nvPr/>
          </p:nvSpPr>
          <p:spPr bwMode="auto">
            <a:xfrm>
              <a:off x="10291391" y="5678588"/>
              <a:ext cx="1468809" cy="606097"/>
            </a:xfrm>
            <a:prstGeom prst="rect">
              <a:avLst/>
            </a:prstGeom>
            <a:solidFill>
              <a:srgbClr val="FAFAF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  <a:sym typeface="Ericsson Hilda Light" panose="00000400000000000000" pitchFamily="50" charset="0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A194D-AD63-46B6-96F5-A7919D67E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49401" y="6375400"/>
            <a:ext cx="504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US" sz="800" smtClean="0">
                <a:solidFill>
                  <a:srgbClr val="87888A"/>
                </a:solidFill>
                <a:latin typeface="Ericsson Hilda Light"/>
              </a:defRPr>
            </a:lvl1pPr>
          </a:lstStyle>
          <a:p>
            <a:fld id="{5CF11196-85D0-4BAE-8ED1-2CE0AC2405E0}" type="datetime5">
              <a:rPr lang="en-US" smtClean="0"/>
              <a:t>25-Oct-21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F141A-FCD9-4704-BDDE-E3388756C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7050" y="6375400"/>
            <a:ext cx="1008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Ericsson Confidential |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19024-DE9C-403A-95EE-8CCA22C9D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6315" y="6375400"/>
            <a:ext cx="27432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US" sz="800" smtClean="0">
                <a:solidFill>
                  <a:srgbClr val="87888A"/>
                </a:solidFill>
                <a:latin typeface="Ericsson Hilda Light"/>
              </a:defRPr>
            </a:lvl1pPr>
          </a:lstStyle>
          <a:p>
            <a:r>
              <a:rPr lang="sv-SE"/>
              <a:t>| Page </a:t>
            </a:r>
            <a:fld id="{E184163E-3247-4B95-8B9C-61274346395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1A057D45-A00C-40E0-8435-F20580B3A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44675"/>
            <a:ext cx="11233151" cy="4332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hf hdr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3200" kern="1400" spc="-160">
          <a:solidFill>
            <a:schemeClr val="tx1"/>
          </a:solidFill>
          <a:latin typeface="+mj-lt"/>
          <a:ea typeface="+mj-ea"/>
          <a:cs typeface="+mj-cs"/>
          <a:sym typeface="Ericsson Hilda Light" panose="00000400000000000000" pitchFamily="50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180000" indent="-180000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10000"/>
          </a:schemeClr>
        </a:buClr>
        <a:buFont typeface="Ericsson Hilda" panose="00000500000000000000" pitchFamily="2" charset="0"/>
        <a:buChar char="-"/>
        <a:defRPr kumimoji="0" lang="en-US" sz="1800" b="0" i="0" u="none" strike="noStrike" kern="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  <a:sym typeface="Ericsson Hilda" panose="00000500000000000000" pitchFamily="50" charset="0"/>
        </a:defRPr>
      </a:lvl1pPr>
      <a:lvl2pPr marL="360000" indent="-180000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10000"/>
          </a:schemeClr>
        </a:buClr>
        <a:buFont typeface="Ericsson Hilda" panose="00000500000000000000" pitchFamily="2" charset="0"/>
        <a:buChar char="-"/>
        <a:defRPr kumimoji="0" lang="en-US" sz="1600" b="0" i="0" u="none" strike="noStrike" kern="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  <a:sym typeface="Ericsson Hilda" panose="00000500000000000000" pitchFamily="50" charset="0"/>
        </a:defRPr>
      </a:lvl2pPr>
      <a:lvl3pPr marL="540000" indent="-180000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10000"/>
          </a:schemeClr>
        </a:buClr>
        <a:buFont typeface="Ericsson Hilda" panose="00000500000000000000" pitchFamily="2" charset="0"/>
        <a:buChar char="-"/>
        <a:defRPr kumimoji="0" lang="en-US" sz="1400" b="0" i="0" u="none" strike="noStrike" kern="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  <a:sym typeface="Ericsson Hilda" panose="00000500000000000000" pitchFamily="50" charset="0"/>
        </a:defRPr>
      </a:lvl3pPr>
      <a:lvl4pPr marL="720000" indent="-180000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10000"/>
          </a:schemeClr>
        </a:buClr>
        <a:buFont typeface="Ericsson Hilda" panose="00000500000000000000" pitchFamily="2" charset="0"/>
        <a:buChar char="-"/>
        <a:defRPr lang="en-US" sz="1200" kern="1200" spc="-30" dirty="0">
          <a:solidFill>
            <a:schemeClr val="tx1"/>
          </a:solidFill>
          <a:latin typeface="+mn-lt"/>
          <a:ea typeface="+mn-ea"/>
          <a:cs typeface="+mn-cs"/>
          <a:sym typeface="Ericsson Hilda" panose="00000500000000000000" pitchFamily="50" charset="0"/>
        </a:defRPr>
      </a:lvl4pPr>
      <a:lvl5pPr marL="900000" indent="-180000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10000"/>
          </a:schemeClr>
        </a:buClr>
        <a:buFont typeface="Ericsson Hilda" panose="00000500000000000000" pitchFamily="2" charset="0"/>
        <a:buChar char="-"/>
        <a:defRPr lang="en-US" sz="1100" kern="1200" spc="-30" dirty="0">
          <a:solidFill>
            <a:schemeClr val="tx1"/>
          </a:solidFill>
          <a:latin typeface="+mn-lt"/>
          <a:ea typeface="+mn-ea"/>
          <a:cs typeface="+mn-cs"/>
          <a:sym typeface="Ericsson Hilda" panose="00000500000000000000" pitchFamily="50" charset="0"/>
        </a:defRPr>
      </a:lvl5pPr>
      <a:lvl6pPr marL="1890713" indent="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None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pic>
        <p:nvPicPr>
          <p:cNvPr id="3" name="image" descr="{&quot;templafy&quot;:{&quot;id&quot;:&quot;77502767-a74c-43e7-a025-8823c6319f9d&quot;}}" title="Form.LogoInsertion.Pplogoname">
            <a:extLst>
              <a:ext uri="{FF2B5EF4-FFF2-40B4-BE49-F238E27FC236}">
                <a16:creationId xmlns:a16="http://schemas.microsoft.com/office/drawing/2014/main" id="{4C790698-A48D-4972-A5EF-97DB073033E3}"/>
              </a:ext>
            </a:extLst>
          </p:cNvPr>
          <p:cNvPicPr>
            <a:picLocks noChangeAspect="1"/>
          </p:cNvPicPr>
          <p:nvPr userDrawn="1"/>
        </p:nvPicPr>
        <p:blipFill>
          <a:blip r:embed="rId4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9" cy="482439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3145CE-A2DE-4236-A4F9-8AE08867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844674"/>
            <a:ext cx="11233150" cy="4392613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9785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  <p:sldLayoutId id="2147484287" r:id="rId17"/>
    <p:sldLayoutId id="2147484288" r:id="rId18"/>
    <p:sldLayoutId id="2147484289" r:id="rId19"/>
    <p:sldLayoutId id="2147484290" r:id="rId20"/>
    <p:sldLayoutId id="2147484291" r:id="rId21"/>
    <p:sldLayoutId id="2147484292" r:id="rId22"/>
    <p:sldLayoutId id="2147484293" r:id="rId23"/>
    <p:sldLayoutId id="2147484294" r:id="rId24"/>
    <p:sldLayoutId id="2147484295" r:id="rId25"/>
    <p:sldLayoutId id="2147484296" r:id="rId26"/>
    <p:sldLayoutId id="2147484297" r:id="rId27"/>
    <p:sldLayoutId id="2147484298" r:id="rId28"/>
    <p:sldLayoutId id="2147484299" r:id="rId29"/>
    <p:sldLayoutId id="2147484300" r:id="rId30"/>
    <p:sldLayoutId id="2147484301" r:id="rId31"/>
    <p:sldLayoutId id="2147484302" r:id="rId32"/>
    <p:sldLayoutId id="2147484303" r:id="rId33"/>
    <p:sldLayoutId id="2147484304" r:id="rId34"/>
    <p:sldLayoutId id="2147484305" r:id="rId35"/>
    <p:sldLayoutId id="2147484306" r:id="rId36"/>
    <p:sldLayoutId id="2147484307" r:id="rId37"/>
    <p:sldLayoutId id="2147484308" r:id="rId38"/>
    <p:sldLayoutId id="2147484309" r:id="rId39"/>
    <p:sldLayoutId id="2147484310" r:id="rId40"/>
    <p:sldLayoutId id="2147484311" r:id="rId41"/>
    <p:sldLayoutId id="2147484312" r:id="rId42"/>
    <p:sldLayoutId id="2147484313" r:id="rId43"/>
    <p:sldLayoutId id="2147484314" r:id="rId44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1800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36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2pPr>
      <a:lvl3pPr marL="54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3pPr>
      <a:lvl4pPr marL="72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4pPr>
      <a:lvl5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5pPr>
      <a:lvl6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6pPr>
      <a:lvl7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7pPr>
      <a:lvl8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8pPr>
      <a:lvl9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randhouse.ericsson.net/en/strategy/brand-architecture/naming" TargetMode="External"/><Relationship Id="rId2" Type="http://schemas.openxmlformats.org/officeDocument/2006/relationships/hyperlink" Target="mailto:anneli.nogelius@ericsson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/>
              <a:t>Group Naming Council Submission Template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dirty="0"/>
              <a:t>Template for name submissions to Ericsson Group Naming Council. </a:t>
            </a:r>
          </a:p>
          <a:p>
            <a:endParaRPr lang="en-GB" sz="1800" dirty="0"/>
          </a:p>
          <a:p>
            <a:r>
              <a:rPr lang="en-GB" sz="1400" dirty="0"/>
              <a:t>For questions on how to fill in this document, please reach out to Anneli Nogelius, Head of Brand Architecture, Ericsson: </a:t>
            </a:r>
            <a:r>
              <a:rPr lang="en-GB" sz="1400" dirty="0">
                <a:hlinkClick r:id="rId2"/>
              </a:rPr>
              <a:t>anneli.nogelius@ericsson.com</a:t>
            </a:r>
            <a:r>
              <a:rPr lang="en-GB" sz="1400" dirty="0"/>
              <a:t> </a:t>
            </a:r>
          </a:p>
          <a:p>
            <a:endParaRPr lang="en-GB" sz="1400" dirty="0"/>
          </a:p>
          <a:p>
            <a:r>
              <a:rPr lang="en-GB" sz="1400" dirty="0"/>
              <a:t>For further resources, see the naming section on </a:t>
            </a:r>
            <a:r>
              <a:rPr lang="en-GB" sz="1400" dirty="0">
                <a:hlinkClick r:id="rId3"/>
              </a:rPr>
              <a:t>Ericsson Brand House</a:t>
            </a:r>
            <a:r>
              <a:rPr lang="en-GB" sz="1400" dirty="0"/>
              <a:t>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4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2DBA1A-B532-44BC-8AB0-08B2FA8AA3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A38EC5-B41F-4316-8E72-3641D9359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of the request – offering name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EB2C62B-7159-4ED5-85F4-D2B06FCA6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B49079-41C5-483E-A4B8-C9B491DC54E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90CB5-4691-43AA-9D79-4DDD3A16D37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43FEEA-8B7E-49D7-B586-BD1A648CBEC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4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0C93-981F-4389-93AB-D2115060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68739" y="1858623"/>
            <a:ext cx="5040000" cy="1691401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8740" y="1477677"/>
            <a:ext cx="2673208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GB" sz="1400" dirty="0">
                <a:solidFill>
                  <a:srgbClr val="181818"/>
                </a:solidFill>
                <a:latin typeface="Ericsson Hilda"/>
              </a:rPr>
              <a:t>What are we naming?</a:t>
            </a:r>
            <a:endParaRPr kumimoji="0" lang="en-GB" sz="14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134" y="2007563"/>
            <a:ext cx="4741225" cy="1319075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e.g., service, product, system, software, hardware, offering area, offering, </a:t>
            </a:r>
            <a:br>
              <a:rPr lang="en-GB" sz="11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sub-offering, marketing concept, Functional Area, internal tool or service that supports our business processes (and which process).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Please also explain the essence of that it is that you are naming as you would to make it understandable to your grandparents.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68739" y="4082367"/>
            <a:ext cx="5040000" cy="713287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8740" y="3688110"/>
            <a:ext cx="2673208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GB" sz="1400" dirty="0">
                <a:solidFill>
                  <a:srgbClr val="181818"/>
                </a:solidFill>
                <a:latin typeface="Ericsson Hilda"/>
              </a:rPr>
              <a:t>What value does it bring to its intended target?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6135" y="4208251"/>
            <a:ext cx="4741224" cy="1682949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The value or function it provides or what it helps the target to accomplish.</a:t>
            </a:r>
          </a:p>
          <a:p>
            <a:pPr marL="0" indent="0">
              <a:spcBef>
                <a:spcPts val="800"/>
              </a:spcBef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22689" y="1858624"/>
            <a:ext cx="5040000" cy="4258985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22690" y="1477676"/>
            <a:ext cx="4185314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GB" sz="1400" dirty="0">
                <a:solidFill>
                  <a:srgbClr val="181818"/>
                </a:solidFill>
                <a:latin typeface="Ericsson Hilda"/>
              </a:rPr>
              <a:t>Insert relevant imagery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43715" y="2010972"/>
            <a:ext cx="4692429" cy="91440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A GUI or product image that can illustrate what we are naming – not a project timeline or flow chart.</a:t>
            </a:r>
          </a:p>
          <a:p>
            <a:pPr marL="0" indent="0">
              <a:spcBef>
                <a:spcPts val="800"/>
              </a:spcBef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8739" y="5315795"/>
            <a:ext cx="5040000" cy="801814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740" y="4921538"/>
            <a:ext cx="2673208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GB" sz="1400" dirty="0">
                <a:solidFill>
                  <a:srgbClr val="181818"/>
                </a:solidFill>
                <a:latin typeface="Ericsson Hilda"/>
              </a:rPr>
              <a:t>Specific deadlines or timings?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6135" y="5441679"/>
            <a:ext cx="4741224" cy="575405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Are there any deadlines or timings that we should be aware of?</a:t>
            </a:r>
          </a:p>
          <a:p>
            <a:pPr marL="0" indent="0">
              <a:spcBef>
                <a:spcPts val="800"/>
              </a:spcBef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6022689" y="1858625"/>
            <a:ext cx="5040000" cy="16200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22688" y="4142448"/>
            <a:ext cx="5040000" cy="1975161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8739" y="1858624"/>
            <a:ext cx="5040000" cy="16200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68739" y="4139039"/>
            <a:ext cx="5040000" cy="197857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BD0C93-981F-4389-93AB-D2115060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476250"/>
            <a:ext cx="10425009" cy="1081088"/>
          </a:xfrm>
        </p:spPr>
        <p:txBody>
          <a:bodyPr/>
          <a:lstStyle/>
          <a:p>
            <a:r>
              <a:rPr lang="en-US" dirty="0"/>
              <a:t>Primary customer and/or end-user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8739" y="1481086"/>
            <a:ext cx="3821373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GB" sz="1400" dirty="0">
                <a:solidFill>
                  <a:srgbClr val="181818"/>
                </a:solidFill>
              </a:rPr>
              <a:t>Who are the intended customers or users?</a:t>
            </a:r>
            <a:endParaRPr kumimoji="0" lang="en-GB" sz="14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740" y="3738446"/>
            <a:ext cx="2673208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GB" sz="1400" dirty="0">
                <a:solidFill>
                  <a:srgbClr val="181818"/>
                </a:solidFill>
              </a:rPr>
              <a:t>Focus industry, segment or use case?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43715" y="4269414"/>
            <a:ext cx="4760718" cy="91440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e.g., external website, internal/external portal, hardware or software in own environment or Software as a Service.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22690" y="1481085"/>
            <a:ext cx="4185314" cy="324000"/>
          </a:xfrm>
          <a:prstGeom prst="rect">
            <a:avLst/>
          </a:prstGeom>
        </p:spPr>
        <p:txBody>
          <a:bodyPr vert="horz" wrap="squar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Customer vs. end-user focus?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3715" y="2010972"/>
            <a:ext cx="4692429" cy="91440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Should the name primarily highlight what it does for the customer, or the end-user? (if applicable)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22689" y="3739527"/>
            <a:ext cx="4185314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How do you interact with it?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6134" y="2007563"/>
            <a:ext cx="4741225" cy="1319075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Internal / external / both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e.g. , CSPs, enterprise customers, employees,  partners or consumers.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6135" y="4264923"/>
            <a:ext cx="4741224" cy="1682949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Is there a specific segment, industry or use case that you want to highlight?</a:t>
            </a:r>
          </a:p>
          <a:p>
            <a:pPr marL="0" indent="0">
              <a:spcBef>
                <a:spcPts val="800"/>
              </a:spcBef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0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143715" y="2010972"/>
            <a:ext cx="4692429" cy="91440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Do you know of any similar names inside or outside of Ericsson (not necessarily associated with what is named within this submission)?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Please list examples below and provide relevant links.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BD0C93-981F-4389-93AB-D2115060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fits into our offering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739" y="1480141"/>
            <a:ext cx="3821373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What is its location in our portfolio?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740" y="3737501"/>
            <a:ext cx="2673208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What other names within Ericsson are associated with it? </a:t>
            </a:r>
            <a:endParaRPr lang="en-GB" sz="1400" dirty="0">
              <a:solidFill>
                <a:srgbClr val="181818"/>
              </a:solidFill>
              <a:latin typeface="Ericsson Hild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22689" y="1861089"/>
            <a:ext cx="5040000" cy="425652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2690" y="1480140"/>
            <a:ext cx="4185314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Similar names inside or outside Ericsson? 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68739" y="1858624"/>
            <a:ext cx="5040000" cy="16200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8739" y="4139039"/>
            <a:ext cx="5040000" cy="197857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6134" y="2007563"/>
            <a:ext cx="4741225" cy="1319075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e.g., Parent offering, Business Area or Parallel offering.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6135" y="4264923"/>
            <a:ext cx="4741224" cy="1682949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What is the name context, meaning what names and/or concepts are in the name's environment, e.g., above, next to, below or inside?</a:t>
            </a:r>
          </a:p>
          <a:p>
            <a:pPr marL="0" indent="0">
              <a:spcBef>
                <a:spcPts val="800"/>
              </a:spcBef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5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0C93-981F-4389-93AB-D2115060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names for submission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8739" y="1480141"/>
            <a:ext cx="3821373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The five key aspects the suggested names are built upon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2690" y="1480140"/>
            <a:ext cx="4185314" cy="324000"/>
          </a:xfrm>
          <a:prstGeom prst="rect">
            <a:avLst/>
          </a:prstGeom>
        </p:spPr>
        <p:txBody>
          <a:bodyPr vert="horz" wrap="none" lIns="72000" tIns="36000" rIns="72000" bIns="36000" rtlCol="0" anchor="b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sz="1400" dirty="0">
                <a:solidFill>
                  <a:srgbClr val="181818"/>
                </a:solidFill>
              </a:rPr>
              <a:t>Suggested names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68739" y="1858623"/>
            <a:ext cx="5040000" cy="4258986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22689" y="1861089"/>
            <a:ext cx="5040000" cy="425652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GB" dirty="0" err="1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6134" y="2007563"/>
            <a:ext cx="4741225" cy="1319075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Clr>
                <a:schemeClr val="tx2"/>
              </a:buClr>
              <a:buNone/>
            </a:pPr>
            <a:r>
              <a:rPr lang="en-GB" sz="1100" dirty="0"/>
              <a:t>Please list the five key aspects of what we are naming that the suggested names are build upon. For example, ‘Innovative application of AI technology’ or ‘The go-to platform for customers to access our IoT solutions’.</a:t>
            </a:r>
          </a:p>
          <a:p>
            <a:pPr marL="228600" indent="-228600">
              <a:spcBef>
                <a:spcPts val="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228600" indent="-228600">
              <a:spcBef>
                <a:spcPts val="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228600" indent="-228600">
              <a:spcBef>
                <a:spcPts val="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228600" indent="-228600">
              <a:spcBef>
                <a:spcPts val="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228600" indent="-228600">
              <a:spcBef>
                <a:spcPts val="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43715" y="2010972"/>
            <a:ext cx="4692429" cy="91440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0" indent="0">
              <a:spcBef>
                <a:spcPts val="800"/>
              </a:spcBef>
              <a:buClr>
                <a:schemeClr val="tx1"/>
              </a:buClr>
              <a:buNone/>
            </a:pPr>
            <a:r>
              <a:rPr lang="en-GB" sz="1100" dirty="0"/>
              <a:t>Please list </a:t>
            </a:r>
            <a:r>
              <a:rPr lang="en-GB" sz="1100" u="sng" dirty="0"/>
              <a:t>three suggested names</a:t>
            </a:r>
            <a:r>
              <a:rPr lang="en-GB" sz="1100" dirty="0"/>
              <a:t> and (1) motivate why you believe the names are appropriate and (2) why they align with the Ericsson naming policy.</a:t>
            </a:r>
          </a:p>
        </p:txBody>
      </p:sp>
    </p:spTree>
    <p:extLst>
      <p:ext uri="{BB962C8B-B14F-4D97-AF65-F5344CB8AC3E}">
        <p14:creationId xmlns:p14="http://schemas.microsoft.com/office/powerpoint/2010/main" val="3286283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2uYXleTbW.hcCVuIOJ.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1WwThpRzCJ81zv9Sor1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oycpbcRQKV.kcVtHP8X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OBrI8i3QU6G1aTo11e4v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RJtcxQR.6yVGd6mOjTJ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uGeA5o0RrehT7TI9Fkaw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zSDrGIT5SUl.SQtAzf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ZqnPOw7TZ6aM20URuer2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zSDrGIT5SUl.SQtAzf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RFcLw8RDi7SILoFNMqW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6_PresentationTemplate2017">
  <a:themeElements>
    <a:clrScheme name="Custom 1">
      <a:dk1>
        <a:srgbClr val="181818"/>
      </a:dk1>
      <a:lt1>
        <a:srgbClr val="FAFAFA"/>
      </a:lt1>
      <a:dk2>
        <a:srgbClr val="242424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Hilda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A1A1A1"/>
        </a:solidFill>
        <a:ln>
          <a:noFill/>
        </a:ln>
      </a:spPr>
      <a:bodyPr wrap="square" lIns="108000" tIns="36000" rIns="108000" bIns="36000" rtlCol="0" anchor="ctr"/>
      <a:lstStyle>
        <a:defPPr algn="ctr">
          <a:spcBef>
            <a:spcPct val="50000"/>
          </a:spcBef>
          <a:defRPr sz="1400" b="1" dirty="0">
            <a:solidFill>
              <a:schemeClr val="bg1"/>
            </a:solidFill>
            <a:cs typeface="Arial" panose="020B0604020202020204" pitchFamily="34" charset="0"/>
            <a:sym typeface="Hilda Light" panose="00000400000000000000" pitchFamily="50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noAutofit/>
      </a:bodyPr>
      <a:lstStyle>
        <a:defPPr marL="180000" marR="0" indent="-18000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>
            <a:schemeClr val="accent1"/>
          </a:buClr>
          <a:buSzTx/>
          <a:buFont typeface="Arial" panose="020B0604020202020204" pitchFamily="34" charset="0"/>
          <a:buChar char="›"/>
          <a:tabLst/>
          <a:defRPr kumimoji="0" sz="1600" b="0" i="0" u="none" strike="noStrike" kern="0" cap="none" spc="0" normalizeH="0" baseline="0" noProof="0" dirty="0" err="1" smtClean="0">
            <a:ln>
              <a:noFill/>
            </a:ln>
            <a:effectLst/>
            <a:uLnTx/>
            <a:uFillTx/>
            <a:latin typeface="+mn-lt"/>
            <a:sym typeface="Ericsson Hilda Light" panose="00000400000000000000" pitchFamily="50" charset="0"/>
          </a:defRPr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ming Council Submission Template_wip" id="{F6BF4147-289E-4B5E-BC9D-D42A8A0B7C9D}" vid="{E065D8F3-DB43-4A59-8A86-09B4E24B845C}"/>
    </a:ext>
  </a:extLst>
</a:theme>
</file>

<file path=ppt/theme/theme2.xml><?xml version="1.0" encoding="utf-8"?>
<a:theme xmlns:a="http://schemas.openxmlformats.org/drawingml/2006/main" name="1_PresentationTemplate2017">
  <a:themeElements>
    <a:clrScheme name="Ericsson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082F0"/>
      </a:hlink>
      <a:folHlink>
        <a:srgbClr val="040969"/>
      </a:folHlink>
    </a:clrScheme>
    <a:fontScheme name="Ericsson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180000" indent="-180000" algn="l">
          <a:spcBef>
            <a:spcPts val="800"/>
          </a:spcBef>
          <a:buFont typeface="Ericsson Hilda" panose="00000500000000000000" pitchFamily="2" charset="0"/>
          <a:buChar char="●"/>
          <a:defRPr dirty="0" err="1" smtClean="0">
            <a:solidFill>
              <a:schemeClr val="bg1"/>
            </a:solidFill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/>
      <a:bodyPr vert="horz" wrap="square" lIns="72000" tIns="36000" rIns="72000" bIns="36000" rtlCol="0" anchor="t">
        <a:noAutofit/>
      </a:bodyPr>
      <a:lstStyle>
        <a:defPPr marL="180000" marR="0" indent="-180000" algn="l" defTabSz="9144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●"/>
          <a:tabLst/>
          <a:defRPr kumimoji="0" sz="2000" b="0" i="0" u="none" strike="noStrike" kern="1000" cap="none" spc="-30" normalizeH="0" baseline="0" noProof="0" dirty="0" err="1" smtClean="0">
            <a:ln>
              <a:noFill/>
            </a:ln>
            <a:solidFill>
              <a:srgbClr val="181818"/>
            </a:solidFill>
            <a:effectLst/>
            <a:uLnTx/>
            <a:uFillTx/>
            <a:latin typeface="Ericsson Hilda"/>
            <a:ea typeface="+mn-ea"/>
            <a:cs typeface="+mn-cs"/>
          </a:defRPr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ming Council Submission Template_wip" id="{F6BF4147-289E-4B5E-BC9D-D42A8A0B7C9D}" vid="{AC410588-D015-447F-83C8-FCDF6C16DC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6ADB926-9086-4083-8573-E0315795CF25}">
  <we:reference id="8c079bc0-695b-4e36-9ef8-6ac1bd7eea20" version="1.0.0.6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documentContentValidatorConfiguration":{"enableDocumentContentValidator":false,"documentContentValidatorVersion":0},"elementsMetadata":[],"slideId":"637037983905221558","enableDocumentContentUpdater":true,"version":"1.9"}]]></TemplafySlideTemplateConfiguration>
</file>

<file path=customXml/item11.xml><?xml version="1.0" encoding="utf-8"?>
<TemplafySlideTemplateConfiguration><![CDATA[{"documentContentValidatorConfiguration":{"enableDocumentContentValidator":false,"documentContentValidatorVersion":0},"elementsMetadata":[],"slideId":"637171128435180813","enableDocumentContentUpdater":true,"version":"1.9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documentContentValidatorConfiguration":{"enableDocumentContentValidator":false,"documentContentValidatorVersion":0},"elementsMetadata":[],"slideId":"637260122995775075","enableDocumentContentUpdater":true,"version":"1.9"}]]></TemplafySlideTemplateConfiguration>
</file>

<file path=customXml/item14.xml><?xml version="1.0" encoding="utf-8"?>
<TemplafySlideTemplateConfiguration><![CDATA[{"documentContentValidatorConfiguration":{"enableDocumentContentValidator":false,"documentContentValidatorVersion":0},"elementsMetadata":[],"slideId":"637260122995462646","enableDocumentContentUpdater":true,"version":"1.9"}]]></TemplafySlideTemplateConfiguration>
</file>

<file path=customXml/item15.xml><?xml version="1.0" encoding="utf-8"?>
<TemplafySlideTemplateConfiguration><![CDATA[{"documentContentValidatorConfiguration":{"enableDocumentContentValidator":false,"documentContentValidatorVersion":0},"elementsMetadata":[],"slideId":"637241970687048754","enableDocumentContentUpdater":true,"version":"1.9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8.xml><?xml version="1.0" encoding="utf-8"?>
<TemplafyFormConfiguration><![CDATA[{"formFields":[{"required":true,"placeholder":"","lines":0,"type":"textBox","name":"DocumentTitle","label":"Document Title","helpTexts":{"prefix":"","postfix":""},"spacing":{},"fullyQualifiedName":"DocumentTitle"},{"required":false,"type":"datePicker","name":"Date","label":"Date","helpTexts":{"prefix":"","postfix":""},"spacing":{},"fullyQualifiedName":"Date"},{"dataSource":"Confidentiality","displayColumn":"confidentiality","hideIfNoUserInteractionRequired":false,"distinct":true,"required":true,"autoSelectFirstOption":false,"type":"dropDown","name":"ConfidentialityClass","label":"Confidentiality Class","helpTexts":{"prefix":"","postfix":"If no confidentiality class then please leave on choose.. "},"spacing":{},"fullyQualifiedName":"ConfidentialityClass"},{"dataSource":"External Confidentiality label","displayColumn":"externalConfidentiality","hideIfNoUserInteractionRequired":false,"distinct":true,"required":false,"autoSelectFirstOption":false,"defaultValue":"1","type":"dropDown","name":"ExternalConfidentialityLabel","label":"External Confidentiality label","helpTexts":{"prefix":"","postfix":"If no external confidentiality class then please choose the blank value"},"spacing":{},"fullyQualifiedName":"ExternalConfidentialityLabel"},{"required":false,"placeholder":"","lines":0,"type":"textBox","name":"DocumentNumber","label":"Document Number","helpTexts":{"prefix":"","postfix":""},"spacing":{},"fullyQualifiedName":"DocumentNumber"},{"dataSource":"Language code","displayColumn":"showName","hideIfNoUserInteractionRequired":false,"distinct":true,"required":false,"autoSelectFirstOption":false,"defaultValue":"1","type":"dropDown","name":"LanguageCode","label":"Language Code","helpTexts":{"prefix":"","postfix":"The language code will be appended to the Document No."},"spacing":{},"fullyQualifiedName":"LanguageCode"},{"dataSource":"Revision","column":"revision","required":false,"placeholder":"","autoSelectFirstOption":false,"type":"comboBox","name":"Revision","label":"Revision","helpTexts":{"prefix":"","postfix":""},"spacing":{},"fullyQualifiedName":"Revision"},{"required":false,"placeholder":"","lines":0,"defaultValue":"{{UserProfile.Prepared}}","type":"textBox","name":"Prepared","label":"Prepared By (Subject Responsible)","helpTexts":{"prefix":"","postfix":""},"spacing":{},"fullyQualifiedName":"Prepared"},{"required":false,"placeholder":"","lines":0,"type":"textBox","name":"ApprovedBy","label":"Approved By (Document Responsible)","helpTexts":{"prefix":"","postfix":""},"spacing":{},"fullyQualifiedName":"ApprovedBy"},{"required":false,"placeholder":"","lines":0,"type":"textBox","name":"Checked","label":"Checked","helpTexts":{"prefix":"","postfix":""},"spacing":{},"fullyQualifiedName":"Checked"},{"required":false,"placeholder":"","lines":0,"type":"textBox","name":"Reference","label":"Reference","helpTexts":{"prefix":"","postfix":""},"spacing":{},"fullyQualifiedName":"Reference"},{"required":false,"placeholder":"","lines":0,"type":"textBox","name":"Keywords","label":"Keywords","helpTexts":{"prefix":"","postfix":""},"spacing":{},"fullyQualifiedName":"Keywords"},{"type":"heading","name":"FooterVisibilityOptions","label":"Footer Visibility Options","helpTexts":{"prefix":"","postfix":""},"spacing":{},"fullyQualifiedName":"FooterVisibilityOptions"},{"dataSource":"PPT FooterVisibility","displayColumn":"templateType","hideIfNoUserInteractionRequired":false,"distinct":true,"required":true,"autoSelectFirstOption":false,"defaultValue":"4","type":"dropDown","name":"TemplateType","label":"Is this a document or presentation?","helpTexts":{"prefix":"","postfix":""},"spacing":{},"fullyQualifiedName":"TemplateType"},{"dataSource":"PPT FooterVisibility","displayColumn":"docTitle_label","hideIfNoUserInteractionRequired":false,"distinct":true,"required":false,"autoSelectFirstOption":true,"filter":{"column":"templateType","otherFieldName":"TemplateType","fullyQualifiedOtherFieldName":"TemplateType","otherFieldColumn":"TemplateType","formReference":"none","operator":"equals"},"type":"dropDown","name":"DocTitle","label":"Show document title in footer?","helpTexts":{"prefix":"","postfix":""},"spacing":{},"fullyQualifiedName":"DocTitle"},{"dataSource":"PPT FooterVisibility","displayColumn":"totalPageNo_text","hideIfNoUserInteractionRequired":false,"distinct":true,"required":false,"autoSelectFirstOption":true,"filter":{"column":"templateType","otherFieldName":"TemplateType","fullyQualifiedOtherFieldName":"TemplateType","otherFieldColumn":"TemplateType","formReference":"none","operator":"equals"},"type":"dropDown","name":"TotalPageNo","label":"Page numbering","helpTexts":{"prefix":"","postfix":""},"spacing":{},"fullyQualifiedName":"TotalPageNo"},{"dataSource":"PowerPoint Document Type","column":"documentType","required":false,"placeholder":"","autoSelectFirstOption":false,"type":"comboBox","name":"DocTypePresentation","label":"Document Type Presentation","helpTexts":{"prefix":"","postfix":"If the document type differs from the default value, click on the X to delete and type/choose another type."},"spacing":{},"fullyQualifiedName":"DocTypePresentation"}],"formDataEntries":[{"name":"DocumentTitle","value":"lRd3fCs0tBiWlaw1DW9EFZOj7Rb5twsqQ8zjqZSUGW8="},{"name":"Date","value":"OiORELICPg54v1anlznemw=="},{"name":"ConfidentialityClass","value":"5wlu7ZdPxHQj1W0w+yTNSg=="},{"name":"ExternalConfidentialityLabel","value":"5wlu7ZdPxHQj1W0w+yTNSg=="},{"name":"LanguageCode","value":"5wlu7ZdPxHQj1W0w+yTNSg=="},{"name":"Prepared","value":"0mFQh+NV5V5qa7e+XKCg5b1Z5zV1JQgMcmTuTnvArU0="},{"name":"TemplateType","value":"PxVEvJY8nE7m/hY9622Sng=="},{"name":"DocTitle","value":"PxVEvJY8nE7m/hY9622Sng=="},{"name":"TotalPageNo","value":"PxVEvJY8nE7m/hY9622Sng=="}]}]]></Templafy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037983905221557","enableDocumentContentUpdater":true,"version":"1.9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21856FC4EB9F4AA2DD9601C3DC44E5" ma:contentTypeVersion="10" ma:contentTypeDescription="Skapa ett nytt dokument." ma:contentTypeScope="" ma:versionID="c04934988c349821b476c70135f38896">
  <xsd:schema xmlns:xsd="http://www.w3.org/2001/XMLSchema" xmlns:xs="http://www.w3.org/2001/XMLSchema" xmlns:p="http://schemas.microsoft.com/office/2006/metadata/properties" xmlns:ns2="b7788fde-b1d4-4408-99bd-df53742b61e4" xmlns:ns3="44d2e1f1-f621-4675-adc5-15487bdc6bdb" targetNamespace="http://schemas.microsoft.com/office/2006/metadata/properties" ma:root="true" ma:fieldsID="6ae3239ed267e69648697e32ddff9cee" ns2:_="" ns3:_="">
    <xsd:import namespace="b7788fde-b1d4-4408-99bd-df53742b61e4"/>
    <xsd:import namespace="44d2e1f1-f621-4675-adc5-15487bdc6b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88fde-b1d4-4408-99bd-df53742b61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d2e1f1-f621-4675-adc5-15487bdc6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elementsMetadata":[],"documentContentValidatorConfiguration":{"enableDocumentContentValidator":false,"documentContentValidatorVersion":0},"slideId":"637027476704980324","enableDocumentContentUpdater":true,"version":"1.9"}]]></TemplafySlideTemplate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TemplateConfiguration><![CDATA[{"elementsMetadata":[{"type":"shape","id":"5b04d71f-2579-4ecd-a8b7-621f4ad796cb","elementConfiguration":{"binding":"Form.LogoInsertion.Pplogoname","inheritDimensions":"inheritNone","height":"1.34 cm","disableUpdates":false,"type":"image"}}],"transformationConfigurations":[{"language":"{{DocumentLanguage}}","disableUpdates":false,"type":"proofingLanguage"},{"propertyName":"FooterText","propertyValue":"true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 {{Form.LanguageCode.LanguageCode}}","disableUpdates":false,"type":"customDocumentProperty"},{"propertyName":"Checked","propertyValue":"{{Form.Checked}}","disableUpdates":false,"type":"customDocumentProperty"},{"propertyName":"Date","propertyValue":"{{Form.Date}}","disableUpdates":false,"type":"customDocumentProperty"},{"propertyName":"Reference","propertyValue":"{{Form.Reference}}","disableUpdates":false,"type":"customDocumentProperty"},{"propertyName":"Title","propertyValue":"{{Form.DocumentTitle}}","disableUpdates":false,"type":"customDocumentProperty"},{"propertyName":"Keyword","propertyValue":"{{Form.Keywords}}","disableUpdates":false,"type":"customDocumentProperty"},{"propertyName":"DocumentType","propertyValue":"Presentation2011","disableUpdates":false,"type":"customDocumentProperty"},{"propertyName":"Language","propertyValue":"EnglishUS","disableUpdates":false,"type":"customDocumentProperty"},{"propertyName":"TemplateID","propertyValue":"FALSE","disableUpdates":false,"type":"customDocumentProperty"},{"propertyName":"ConfCtrl","propertyValue":"FALSE","disableUpdates":false,"type":"customDocumentProperty"},{"propertyName":"title","propertyValue":"{{Form.DocumentTitle}}","disableUpdates":false,"type":"documentProperty"},{"propertyName":"keywords","propertyValue":"{{Form.Keywords}}","disableUpdates":false,"type":"documentProperty"},{"propertyName":"creator","propertyValue":"{{Form.Prepared}}","disableUpdates":false,"type":"documentProperty"},{"propertyName":"DocTitle","propertyValue":"{{Form.DocTitle.DocTitle}}","disableUpdates":false,"type":"customDocumentProperty"},{"propertyName":"IsDocument","propertyValue":"{{Form.TemplateType.IsDocument}}","disableUpdates":false,"type":"customDocumentProperty"},{"propertyName":"IsPresentation","propertyValue":"{{Form.TemplateType.IsPresentation}}","disableUpdates":false,"type":"customDocumentProperty"},{"propertyName":"company","propertyValue":"Ericsson","disableUpdates":false,"type":"documentProperty"},{"propertyName":"PageNumberVisible","propertyValue":"{{Form.TotalPageNo.TotalPageNo_value}}","disableUpdates":false,"type":"customDocumentProperty"},{"propertyName":"Revision","propertyValue":"{{Form.Revision}}","disableUpdates":false,"type":"customDocumentProperty"},{"propertyName":"DocType","propertyValue":"{{Form.DocTypePresentation}}","disableUpdates":false,"type":"customDocumentProperty"},{"propertyName":"TemplateVersion","propertyValue":"R2A","disableUpdates":false,"type":"customDocumentProperty"},{"propertyName":"PackageNo","propertyValue":"LXA 119 603","disableUpdates":false,"type":"customDocumentProperty"},{"propertyName":"PackageVersion","propertyValue":"R6B","disableUpdates":false,"type":"customDocumentProperty"},{"propertyName":"TemplateName","propertyValue":"CXC 173 2731/1","disableUpdates":false,"type":"customDocumentProperty"},{"propertyName":"DocName","propertyValue":" ","disableUpdates":false,"type":"customDocumentProperty"},{"propertyName":"description","propertyValue":"{{Form.DocumentNumber}} {{Form.LanguageCode.LanguageCode}}\nRev {{Form.Revision}}","disableUpdates":false,"type":"documentProperty"}],"templateName":"Standard landscape","templateDescription":"","enableDocumentContentUpdater":true,"version":"1.9"}]]></TemplafyTemplateConfiguration>
</file>

<file path=customXml/item27.xml><?xml version="1.0" encoding="utf-8"?>
<TemplafySlideTemplateConfiguration><![CDATA[{"documentContentValidatorConfiguration":{"enableDocumentContentValidator":false,"documentContentValidatorVersion":0},"elementsMetadata":[],"slideId":"637241970680486253","enableDocumentContentUpdater":true,"version":"1.9"}]]></TemplafySlideTemplateConfiguration>
</file>

<file path=customXml/item28.xml><?xml version="1.0" encoding="utf-8"?>
<TemplafySlideFormConfiguration><![CDATA[{"formFields":[],"formDataEntries":[]}]]></TemplafySlideForm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TemplateConfiguration><![CDATA[{"documentContentValidatorConfiguration":{"enableDocumentContentValidator":false,"documentContentValidatorVersion":0},"elementsMetadata":[],"slideId":"637260122995618811","enableDocumentContentUpdater":true,"version":"1.9"}]]></TemplafySlideTemplateConfiguratio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TemplafySlideTemplateConfiguration><![CDATA[{"documentContentValidatorConfiguration":{"enableDocumentContentValidator":false,"documentContentValidatorVersion":0},"elementsMetadata":[],"slideId":"637241970680486253","enableDocumentContentUpdater":true,"version":"1.9"}]]></TemplafySlideTemplate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260122995462646","enableDocumentContentUpdater":true,"version":"1.9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260122995462646","enableDocumentContentUpdater":true,"version":"1.9"}]]></TemplafySlideTemplate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7260122995775075","enableDocumentContentUpdater":true,"version":"1.9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F5ACC7D9-6D95-4953-A653-ED6DC4C36BC4}">
  <ds:schemaRefs/>
</ds:datastoreItem>
</file>

<file path=customXml/itemProps10.xml><?xml version="1.0" encoding="utf-8"?>
<ds:datastoreItem xmlns:ds="http://schemas.openxmlformats.org/officeDocument/2006/customXml" ds:itemID="{3BCEB8EE-0050-4CE4-B2B0-8C55EAA8C590}">
  <ds:schemaRefs/>
</ds:datastoreItem>
</file>

<file path=customXml/itemProps11.xml><?xml version="1.0" encoding="utf-8"?>
<ds:datastoreItem xmlns:ds="http://schemas.openxmlformats.org/officeDocument/2006/customXml" ds:itemID="{AB2F4486-6448-49E3-8249-BB9C7492711D}">
  <ds:schemaRefs/>
</ds:datastoreItem>
</file>

<file path=customXml/itemProps12.xml><?xml version="1.0" encoding="utf-8"?>
<ds:datastoreItem xmlns:ds="http://schemas.openxmlformats.org/officeDocument/2006/customXml" ds:itemID="{EAEEBA26-F170-4DD3-B336-311E60CE0138}">
  <ds:schemaRefs/>
</ds:datastoreItem>
</file>

<file path=customXml/itemProps13.xml><?xml version="1.0" encoding="utf-8"?>
<ds:datastoreItem xmlns:ds="http://schemas.openxmlformats.org/officeDocument/2006/customXml" ds:itemID="{03AF3FDC-ACD1-46F3-A43E-782322DF9816}">
  <ds:schemaRefs/>
</ds:datastoreItem>
</file>

<file path=customXml/itemProps14.xml><?xml version="1.0" encoding="utf-8"?>
<ds:datastoreItem xmlns:ds="http://schemas.openxmlformats.org/officeDocument/2006/customXml" ds:itemID="{EB8A254F-8CCD-4FF5-ABC9-CD7049D49908}">
  <ds:schemaRefs/>
</ds:datastoreItem>
</file>

<file path=customXml/itemProps15.xml><?xml version="1.0" encoding="utf-8"?>
<ds:datastoreItem xmlns:ds="http://schemas.openxmlformats.org/officeDocument/2006/customXml" ds:itemID="{DC0F8667-38E0-43CC-B9F5-476866582523}">
  <ds:schemaRefs/>
</ds:datastoreItem>
</file>

<file path=customXml/itemProps16.xml><?xml version="1.0" encoding="utf-8"?>
<ds:datastoreItem xmlns:ds="http://schemas.openxmlformats.org/officeDocument/2006/customXml" ds:itemID="{67FE2C87-74C0-4B16-BC88-7226FAF6A67B}">
  <ds:schemaRefs/>
</ds:datastoreItem>
</file>

<file path=customXml/itemProps17.xml><?xml version="1.0" encoding="utf-8"?>
<ds:datastoreItem xmlns:ds="http://schemas.openxmlformats.org/officeDocument/2006/customXml" ds:itemID="{56F2EE69-0CCA-4F48-BE22-EC4A886C57A7}">
  <ds:schemaRefs>
    <ds:schemaRef ds:uri="b7788fde-b1d4-4408-99bd-df53742b61e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44d2e1f1-f621-4675-adc5-15487bdc6bdb"/>
    <ds:schemaRef ds:uri="http://schemas.microsoft.com/office/infopath/2007/PartnerControls"/>
    <ds:schemaRef ds:uri="http://www.w3.org/XML/1998/namespace"/>
  </ds:schemaRefs>
</ds:datastoreItem>
</file>

<file path=customXml/itemProps18.xml><?xml version="1.0" encoding="utf-8"?>
<ds:datastoreItem xmlns:ds="http://schemas.openxmlformats.org/officeDocument/2006/customXml" ds:itemID="{D92C3DF5-A179-4E2D-BD20-07044B39171F}">
  <ds:schemaRefs/>
</ds:datastoreItem>
</file>

<file path=customXml/itemProps19.xml><?xml version="1.0" encoding="utf-8"?>
<ds:datastoreItem xmlns:ds="http://schemas.openxmlformats.org/officeDocument/2006/customXml" ds:itemID="{D72A95EB-8536-47FD-944A-8DD76726FC96}">
  <ds:schemaRefs/>
</ds:datastoreItem>
</file>

<file path=customXml/itemProps2.xml><?xml version="1.0" encoding="utf-8"?>
<ds:datastoreItem xmlns:ds="http://schemas.openxmlformats.org/officeDocument/2006/customXml" ds:itemID="{72516535-7702-46AF-9B1F-8623A67A824E}">
  <ds:schemaRefs/>
</ds:datastoreItem>
</file>

<file path=customXml/itemProps20.xml><?xml version="1.0" encoding="utf-8"?>
<ds:datastoreItem xmlns:ds="http://schemas.openxmlformats.org/officeDocument/2006/customXml" ds:itemID="{6BA53ACF-EF84-460F-ADE1-A145C4ABCBCC}">
  <ds:schemaRefs/>
</ds:datastoreItem>
</file>

<file path=customXml/itemProps21.xml><?xml version="1.0" encoding="utf-8"?>
<ds:datastoreItem xmlns:ds="http://schemas.openxmlformats.org/officeDocument/2006/customXml" ds:itemID="{847502A6-7CBE-43AF-BDF6-4D4423521D8C}">
  <ds:schemaRefs/>
</ds:datastoreItem>
</file>

<file path=customXml/itemProps22.xml><?xml version="1.0" encoding="utf-8"?>
<ds:datastoreItem xmlns:ds="http://schemas.openxmlformats.org/officeDocument/2006/customXml" ds:itemID="{031E574F-CAEC-46D2-98CA-FB8E2CB209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788fde-b1d4-4408-99bd-df53742b61e4"/>
    <ds:schemaRef ds:uri="44d2e1f1-f621-4675-adc5-15487bdc6b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3.xml><?xml version="1.0" encoding="utf-8"?>
<ds:datastoreItem xmlns:ds="http://schemas.openxmlformats.org/officeDocument/2006/customXml" ds:itemID="{970DCF88-BDBA-45A2-BE5C-09971E4873B8}">
  <ds:schemaRefs/>
</ds:datastoreItem>
</file>

<file path=customXml/itemProps24.xml><?xml version="1.0" encoding="utf-8"?>
<ds:datastoreItem xmlns:ds="http://schemas.openxmlformats.org/officeDocument/2006/customXml" ds:itemID="{C09F197C-6A49-47D0-B877-F88807989676}">
  <ds:schemaRefs/>
</ds:datastoreItem>
</file>

<file path=customXml/itemProps25.xml><?xml version="1.0" encoding="utf-8"?>
<ds:datastoreItem xmlns:ds="http://schemas.openxmlformats.org/officeDocument/2006/customXml" ds:itemID="{6397C75D-C990-4C2B-93AD-B0935CE4CE9D}">
  <ds:schemaRefs/>
</ds:datastoreItem>
</file>

<file path=customXml/itemProps26.xml><?xml version="1.0" encoding="utf-8"?>
<ds:datastoreItem xmlns:ds="http://schemas.openxmlformats.org/officeDocument/2006/customXml" ds:itemID="{07958A4E-FAB1-42E4-B6B5-29B01F63F87B}">
  <ds:schemaRefs/>
</ds:datastoreItem>
</file>

<file path=customXml/itemProps27.xml><?xml version="1.0" encoding="utf-8"?>
<ds:datastoreItem xmlns:ds="http://schemas.openxmlformats.org/officeDocument/2006/customXml" ds:itemID="{DD53B6CF-DCD7-43F2-ABF5-9A94CD32DCCD}">
  <ds:schemaRefs/>
</ds:datastoreItem>
</file>

<file path=customXml/itemProps28.xml><?xml version="1.0" encoding="utf-8"?>
<ds:datastoreItem xmlns:ds="http://schemas.openxmlformats.org/officeDocument/2006/customXml" ds:itemID="{B9AEDDE3-EA02-4A8F-B8F8-0606A0AA45FC}">
  <ds:schemaRefs/>
</ds:datastoreItem>
</file>

<file path=customXml/itemProps29.xml><?xml version="1.0" encoding="utf-8"?>
<ds:datastoreItem xmlns:ds="http://schemas.openxmlformats.org/officeDocument/2006/customXml" ds:itemID="{32BA7684-6BE4-4F73-B22E-30934AB379B8}">
  <ds:schemaRefs/>
</ds:datastoreItem>
</file>

<file path=customXml/itemProps3.xml><?xml version="1.0" encoding="utf-8"?>
<ds:datastoreItem xmlns:ds="http://schemas.openxmlformats.org/officeDocument/2006/customXml" ds:itemID="{596266B0-B249-407D-A751-021E12272D66}">
  <ds:schemaRefs/>
</ds:datastoreItem>
</file>

<file path=customXml/itemProps30.xml><?xml version="1.0" encoding="utf-8"?>
<ds:datastoreItem xmlns:ds="http://schemas.openxmlformats.org/officeDocument/2006/customXml" ds:itemID="{1B452AA4-6204-4302-94D1-A02B2115E94F}">
  <ds:schemaRefs/>
</ds:datastoreItem>
</file>

<file path=customXml/itemProps31.xml><?xml version="1.0" encoding="utf-8"?>
<ds:datastoreItem xmlns:ds="http://schemas.openxmlformats.org/officeDocument/2006/customXml" ds:itemID="{4A039BC9-7090-46CF-A16D-71BAC5B56836}">
  <ds:schemaRefs/>
</ds:datastoreItem>
</file>

<file path=customXml/itemProps4.xml><?xml version="1.0" encoding="utf-8"?>
<ds:datastoreItem xmlns:ds="http://schemas.openxmlformats.org/officeDocument/2006/customXml" ds:itemID="{F5A7E41D-6E7F-4B05-AFAB-F540BD4C068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3E7B793-34AE-495D-84AE-7A2B328FCE14}">
  <ds:schemaRefs/>
</ds:datastoreItem>
</file>

<file path=customXml/itemProps6.xml><?xml version="1.0" encoding="utf-8"?>
<ds:datastoreItem xmlns:ds="http://schemas.openxmlformats.org/officeDocument/2006/customXml" ds:itemID="{5A2C7946-122F-4E38-9AC0-61E238D156AC}">
  <ds:schemaRefs/>
</ds:datastoreItem>
</file>

<file path=customXml/itemProps7.xml><?xml version="1.0" encoding="utf-8"?>
<ds:datastoreItem xmlns:ds="http://schemas.openxmlformats.org/officeDocument/2006/customXml" ds:itemID="{715261E9-7D86-4852-A1FE-8BCDB126F118}">
  <ds:schemaRefs/>
</ds:datastoreItem>
</file>

<file path=customXml/itemProps8.xml><?xml version="1.0" encoding="utf-8"?>
<ds:datastoreItem xmlns:ds="http://schemas.openxmlformats.org/officeDocument/2006/customXml" ds:itemID="{4B43B76D-AAC3-4B07-8A22-9DD66B666747}">
  <ds:schemaRefs/>
</ds:datastoreItem>
</file>

<file path=customXml/itemProps9.xml><?xml version="1.0" encoding="utf-8"?>
<ds:datastoreItem xmlns:ds="http://schemas.openxmlformats.org/officeDocument/2006/customXml" ds:itemID="{FF593366-2CF5-417E-9B63-4DD2A70AE54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24149</TotalTime>
  <Words>740</Words>
  <Application>Microsoft Office PowerPoint</Application>
  <PresentationFormat>Widescreen</PresentationFormat>
  <Paragraphs>71</Paragraphs>
  <Slides>6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Ericsson Hilda Light</vt:lpstr>
      <vt:lpstr>Ericsson Technical Icons</vt:lpstr>
      <vt:lpstr>Ericsson Hilda</vt:lpstr>
      <vt:lpstr>6_PresentationTemplate2017</vt:lpstr>
      <vt:lpstr>1_PresentationTemplate2017</vt:lpstr>
      <vt:lpstr>think-cell Slide</vt:lpstr>
      <vt:lpstr>Group Naming Council Submission Template</vt:lpstr>
      <vt:lpstr>Name of the request – offering name</vt:lpstr>
      <vt:lpstr>General information</vt:lpstr>
      <vt:lpstr>Primary customer and/or end-user</vt:lpstr>
      <vt:lpstr>How it fits into our offering</vt:lpstr>
      <vt:lpstr>Suggested names for 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Naming Council</dc:title>
  <dc:creator>Anneli Nogelius</dc:creator>
  <cp:lastModifiedBy>Anneli Nogelius</cp:lastModifiedBy>
  <cp:revision>497</cp:revision>
  <dcterms:created xsi:type="dcterms:W3CDTF">2020-12-15T06:56:45Z</dcterms:created>
  <dcterms:modified xsi:type="dcterms:W3CDTF">2021-10-25T06:54:10Z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0x0101008F21856FC4EB9F4AA2DD9601C3DC44E5</vt:lpwstr>
  </property>
</Properties>
</file>